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3" r:id="rId3"/>
    <p:sldId id="405" r:id="rId4"/>
    <p:sldId id="425" r:id="rId5"/>
    <p:sldId id="427" r:id="rId6"/>
    <p:sldId id="423" r:id="rId7"/>
    <p:sldId id="416" r:id="rId8"/>
    <p:sldId id="417" r:id="rId9"/>
    <p:sldId id="418" r:id="rId10"/>
    <p:sldId id="419" r:id="rId11"/>
    <p:sldId id="420" r:id="rId12"/>
    <p:sldId id="421" r:id="rId13"/>
    <p:sldId id="403" r:id="rId14"/>
    <p:sldId id="429" r:id="rId15"/>
    <p:sldId id="428" r:id="rId16"/>
    <p:sldId id="396" r:id="rId17"/>
    <p:sldId id="412" r:id="rId18"/>
  </p:sldIdLst>
  <p:sldSz cx="9144000" cy="6858000" type="screen4x3"/>
  <p:notesSz cx="6884988" cy="100187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E8"/>
    <a:srgbClr val="FF9900"/>
    <a:srgbClr val="3366CC"/>
    <a:srgbClr val="00FFFF"/>
    <a:srgbClr val="00A8E8"/>
    <a:srgbClr val="FF6600"/>
    <a:srgbClr val="6699FF"/>
    <a:srgbClr val="FF99FF"/>
    <a:srgbClr val="C8D800"/>
    <a:srgbClr val="C8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444" autoAdjust="0"/>
  </p:normalViewPr>
  <p:slideViewPr>
    <p:cSldViewPr>
      <p:cViewPr>
        <p:scale>
          <a:sx n="80" d="100"/>
          <a:sy n="80" d="100"/>
        </p:scale>
        <p:origin x="-638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3" y="1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6039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3" y="9516039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739863-D1A9-496E-9328-7BD3FFE17D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903" y="1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8562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500" y="4758889"/>
            <a:ext cx="550799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6039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903" y="9516039"/>
            <a:ext cx="2983494" cy="5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9F5A87-D55C-4FDF-9606-45B6A965ED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F5A87-D55C-4FDF-9606-45B6A965ED4E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Mi_Powerpoint_Normaal_WT2.png                                 0014F34BRon HD                         C146AB51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086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805536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1" y="6501313"/>
            <a:ext cx="15667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229472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C84E-7A35-49E7-AAFD-4A4FBE74FBA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533400"/>
            <a:ext cx="164306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533400"/>
            <a:ext cx="4776788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157464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0EDD-731E-4162-85D1-AAE0752BDD6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33400"/>
            <a:ext cx="7551315" cy="4572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43000"/>
            <a:ext cx="7551315" cy="516632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81075" y="6477000"/>
            <a:ext cx="4589512" cy="38100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02635" y="6497638"/>
            <a:ext cx="468313" cy="360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796" y="6501313"/>
            <a:ext cx="15667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9E49-3F1D-4A32-B9DA-EA265607132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143000"/>
            <a:ext cx="3672408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143000"/>
            <a:ext cx="3744416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10D4-2D26-45BE-B7FB-16C5E3F7D7C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14A5-372F-4647-91FC-6DBEACEC235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733528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10CE-D9F6-4292-B7B7-0C2AB2A5028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589512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D6E8-8CC7-4B8F-BAA8-CD4AEAF28D4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66152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B362-E087-4479-90A0-96B0B8B0EB5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477000"/>
            <a:ext cx="430148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8128-FB34-4AE5-97AC-280C5E95D4E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NMi_Powerpoint_Normaal_WT2.png                                 0014F34BRon HD                         C146AB51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533400"/>
            <a:ext cx="7560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640" y="1143000"/>
            <a:ext cx="7560840" cy="51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477000"/>
            <a:ext cx="4589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03888" y="6497638"/>
            <a:ext cx="468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29140B-105C-43AD-8B8D-97FCE729124F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1" y="6501313"/>
            <a:ext cx="15667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4E8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4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lnSpc>
          <a:spcPct val="114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ISAchart-A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LRNchart-A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VenturiChart-A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jm0cCH3IXPAhWFbRQKHSxEBbsQjRwIBw&amp;url=http%3A%2F%2Fwww.emcocontrols.com%2F353%2Fventuri-tube-type-kvr&amp;bvm=bv.132479545,d.ZGg&amp;psig=AFQjCNHyNZ17ztqFbEn-n1gJxuRsm41hag&amp;ust=14736283775165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0ahUKEwjmoPqt24XPAhXCxRQKHaJwD8QQjRwIBw&amp;url=https%3A%2F%2Fwww.ski-gmbh.com%2Fcms%2Findex.php%2Fen%2Fproducts%2Fprimary-differential-pressure-devices%2Fdp-devices-5167%2Fnozzles-iso5167%2Fisa-1932-nozzles&amp;bvm=bv.132479545,d.ZGg&amp;psig=AFQjCNEtSrVlYJrA7Nrzt8gw0aQR1yhLCQ&amp;ust=1473628290606212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0ahUKEwixqIGJ24XPAhUGORQKHeuWDMAQjRwIBw&amp;url=https%3A%2F%2Fwww.ski-gmbh.com%2Fcms%2Findex.php%2Fen%2Fproducts%2Fprimary-differential-pressure-devices%2Fdp-devices-5167%2Fnozzles-iso5167%2Flongradius-nozzles&amp;bvm=bv.132479545,d.ZGg&amp;psig=AFQjCNHs17-7utrhdsNOE3e0bmfh6CMpkw&amp;ust=147362787252316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ISA_AA-BB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LRN_AA-BB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6.2.200\Uitwisselschijf\Jos\Flomeko%202016\RawData_Dp-devices_paper_v1a.xlsx!Venturi_AA-BB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700808"/>
            <a:ext cx="7704856" cy="1872208"/>
          </a:xfrm>
        </p:spPr>
        <p:txBody>
          <a:bodyPr/>
          <a:lstStyle/>
          <a:p>
            <a:r>
              <a:rPr lang="en-GB" b="1" smtClean="0"/>
              <a:t>An Intercomparison of Water Flow</a:t>
            </a:r>
            <a:br>
              <a:rPr lang="en-GB" b="1" smtClean="0"/>
            </a:br>
            <a:r>
              <a:rPr lang="en-GB" b="1" smtClean="0"/>
              <a:t>and Gas Flow Laboratories </a:t>
            </a:r>
            <a:br>
              <a:rPr lang="en-GB" b="1" smtClean="0"/>
            </a:br>
            <a:r>
              <a:rPr lang="en-GB" b="1" smtClean="0"/>
              <a:t>using ISO 5167 Dp Devices</a:t>
            </a:r>
            <a:endParaRPr lang="en-GB" b="1" noProof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789040"/>
            <a:ext cx="6838528" cy="2520280"/>
          </a:xfrm>
        </p:spPr>
        <p:txBody>
          <a:bodyPr/>
          <a:lstStyle/>
          <a:p>
            <a:pPr algn="l" eaLnBrk="1" hangingPunct="1">
              <a:tabLst>
                <a:tab pos="6819900" algn="r"/>
              </a:tabLst>
            </a:pPr>
            <a:r>
              <a:rPr lang="en-GB" smtClean="0"/>
              <a:t>Jos van der Grinten </a:t>
            </a:r>
            <a:r>
              <a:rPr lang="en-GB" noProof="0" smtClean="0"/>
              <a:t>	</a:t>
            </a:r>
            <a:r>
              <a:rPr lang="en-GB" i="1" smtClean="0"/>
              <a:t> NMi EuroLoop</a:t>
            </a:r>
            <a:endParaRPr lang="en-GB" noProof="0" smtClean="0"/>
          </a:p>
          <a:p>
            <a:pPr algn="l" eaLnBrk="1" hangingPunct="1">
              <a:tabLst>
                <a:tab pos="6819900" algn="r"/>
              </a:tabLst>
            </a:pPr>
            <a:r>
              <a:rPr lang="en-GB" smtClean="0"/>
              <a:t>Roy van Hartingsveldt </a:t>
            </a:r>
            <a:r>
              <a:rPr lang="en-GB" noProof="0" smtClean="0"/>
              <a:t>	</a:t>
            </a:r>
            <a:r>
              <a:rPr lang="en-GB" i="1" noProof="0" smtClean="0"/>
              <a:t>NMi EuroLoop</a:t>
            </a:r>
          </a:p>
          <a:p>
            <a:pPr algn="l" eaLnBrk="1" hangingPunct="1">
              <a:tabLst>
                <a:tab pos="6819900" algn="r"/>
              </a:tabLst>
            </a:pPr>
            <a:r>
              <a:rPr lang="en-GB" smtClean="0"/>
              <a:t>Stefan Knöfel	</a:t>
            </a:r>
            <a:r>
              <a:rPr lang="en-GB" i="1" smtClean="0"/>
              <a:t> Siemens AG</a:t>
            </a:r>
            <a:endParaRPr lang="en-GB" smtClean="0"/>
          </a:p>
          <a:p>
            <a:pPr algn="l" eaLnBrk="1" hangingPunct="1">
              <a:tabLst>
                <a:tab pos="6819900" algn="r"/>
              </a:tabLst>
            </a:pPr>
            <a:r>
              <a:rPr lang="en-GB" smtClean="0"/>
              <a:t>Eberhard Gralla	</a:t>
            </a:r>
            <a:r>
              <a:rPr lang="en-GB" i="1" smtClean="0"/>
              <a:t>Siemens AG</a:t>
            </a:r>
          </a:p>
          <a:p>
            <a:pPr algn="l" eaLnBrk="1" hangingPunct="1">
              <a:tabLst>
                <a:tab pos="6819900" algn="r"/>
              </a:tabLst>
            </a:pPr>
            <a:r>
              <a:rPr lang="en-GB" smtClean="0"/>
              <a:t>Johann Kolar	</a:t>
            </a:r>
            <a:r>
              <a:rPr lang="en-GB" i="1" smtClean="0"/>
              <a:t>Seiko-Flowcontrol GmbH</a:t>
            </a:r>
            <a:endParaRPr lang="en-GB" i="1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Calibration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d</a:t>
            </a:r>
            <a:r>
              <a:rPr lang="en-GB" dirty="0" smtClean="0"/>
              <a:t> – 1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610CE-D9F6-4292-B7B7-0C2AB2A50287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134938" y="1196752"/>
          <a:ext cx="7829550" cy="5149850"/>
        </p:xfrm>
        <a:graphic>
          <a:graphicData uri="http://schemas.openxmlformats.org/presentationml/2006/ole">
            <p:oleObj spid="_x0000_s118786" name="Chart" r:id="rId3" imgW="9395440" imgH="6172200" progId="Excel.Char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5157192"/>
            <a:ext cx="475252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i="1" dirty="0" err="1" smtClean="0">
                <a:solidFill>
                  <a:srgbClr val="FF0000"/>
                </a:solidFill>
              </a:rPr>
              <a:t>C</a:t>
            </a:r>
            <a:r>
              <a:rPr lang="en-AU" sz="2400" i="1" baseline="-25000" dirty="0" err="1" smtClean="0">
                <a:solidFill>
                  <a:srgbClr val="FF0000"/>
                </a:solidFill>
              </a:rPr>
              <a:t>d</a:t>
            </a:r>
            <a:r>
              <a:rPr lang="en-AU" sz="2400" dirty="0" smtClean="0">
                <a:solidFill>
                  <a:srgbClr val="FF0000"/>
                </a:solidFill>
              </a:rPr>
              <a:t> / </a:t>
            </a:r>
            <a:r>
              <a:rPr lang="en-AU" sz="2400" i="1" dirty="0" err="1" smtClean="0">
                <a:solidFill>
                  <a:srgbClr val="FF0000"/>
                </a:solidFill>
              </a:rPr>
              <a:t>C</a:t>
            </a:r>
            <a:r>
              <a:rPr lang="en-AU" sz="2400" i="1" baseline="-25000" dirty="0" err="1" smtClean="0">
                <a:solidFill>
                  <a:srgbClr val="FF0000"/>
                </a:solidFill>
              </a:rPr>
              <a:t>d,ISO</a:t>
            </a:r>
            <a:r>
              <a:rPr lang="en-AU" sz="2400" dirty="0" smtClean="0">
                <a:solidFill>
                  <a:srgbClr val="FF0000"/>
                </a:solidFill>
              </a:rPr>
              <a:t> – 1 = </a:t>
            </a:r>
            <a:r>
              <a:rPr lang="en-AU" sz="2400" dirty="0" smtClean="0">
                <a:solidFill>
                  <a:srgbClr val="FF0000"/>
                </a:solidFill>
              </a:rPr>
              <a:t>– </a:t>
            </a:r>
            <a:r>
              <a:rPr lang="en-AU" sz="2400" dirty="0" smtClean="0">
                <a:solidFill>
                  <a:srgbClr val="FF0000"/>
                </a:solidFill>
              </a:rPr>
              <a:t>0.21%</a:t>
            </a:r>
            <a:r>
              <a:rPr lang="en-AU" sz="2400" dirty="0" smtClean="0">
                <a:solidFill>
                  <a:srgbClr val="FF0000"/>
                </a:solidFill>
              </a:rPr>
              <a:t> ± </a:t>
            </a:r>
            <a:r>
              <a:rPr lang="en-AU" sz="2400" dirty="0" smtClean="0">
                <a:solidFill>
                  <a:srgbClr val="FF0000"/>
                </a:solidFill>
              </a:rPr>
              <a:t>0.17%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Calibration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d</a:t>
            </a:r>
            <a:r>
              <a:rPr lang="en-GB" dirty="0" smtClean="0"/>
              <a:t> – </a:t>
            </a:r>
            <a:r>
              <a:rPr lang="en-GB" dirty="0" smtClean="0"/>
              <a:t>2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610CE-D9F6-4292-B7B7-0C2AB2A50287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134938" y="1231478"/>
          <a:ext cx="7829550" cy="5149850"/>
        </p:xfrm>
        <a:graphic>
          <a:graphicData uri="http://schemas.openxmlformats.org/presentationml/2006/ole">
            <p:oleObj spid="_x0000_s119810" name="Chart" r:id="rId3" imgW="9395440" imgH="6172200" progId="Excel.Char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5229200"/>
            <a:ext cx="44644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i="1" dirty="0" err="1" smtClean="0">
                <a:solidFill>
                  <a:srgbClr val="FF0000"/>
                </a:solidFill>
              </a:rPr>
              <a:t>C</a:t>
            </a:r>
            <a:r>
              <a:rPr lang="en-AU" sz="2400" i="1" baseline="-25000" dirty="0" err="1" smtClean="0">
                <a:solidFill>
                  <a:srgbClr val="FF0000"/>
                </a:solidFill>
              </a:rPr>
              <a:t>d</a:t>
            </a:r>
            <a:r>
              <a:rPr lang="en-AU" sz="2400" dirty="0" smtClean="0">
                <a:solidFill>
                  <a:srgbClr val="FF0000"/>
                </a:solidFill>
              </a:rPr>
              <a:t> / </a:t>
            </a:r>
            <a:r>
              <a:rPr lang="en-AU" sz="2400" i="1" dirty="0" err="1" smtClean="0">
                <a:solidFill>
                  <a:srgbClr val="FF0000"/>
                </a:solidFill>
              </a:rPr>
              <a:t>C</a:t>
            </a:r>
            <a:r>
              <a:rPr lang="en-AU" sz="2400" i="1" baseline="-25000" dirty="0" err="1" smtClean="0">
                <a:solidFill>
                  <a:srgbClr val="FF0000"/>
                </a:solidFill>
              </a:rPr>
              <a:t>d,ISO</a:t>
            </a:r>
            <a:r>
              <a:rPr lang="en-AU" sz="2400" dirty="0" smtClean="0">
                <a:solidFill>
                  <a:srgbClr val="FF0000"/>
                </a:solidFill>
              </a:rPr>
              <a:t> – 1 = 0.09%</a:t>
            </a:r>
            <a:r>
              <a:rPr lang="en-AU" sz="2400" dirty="0" smtClean="0">
                <a:solidFill>
                  <a:srgbClr val="FF0000"/>
                </a:solidFill>
              </a:rPr>
              <a:t> ± </a:t>
            </a:r>
            <a:r>
              <a:rPr lang="en-AU" sz="2400" dirty="0" smtClean="0">
                <a:solidFill>
                  <a:srgbClr val="FF0000"/>
                </a:solidFill>
              </a:rPr>
              <a:t>0.17%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Calibration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d</a:t>
            </a:r>
            <a:r>
              <a:rPr lang="en-GB" dirty="0" smtClean="0"/>
              <a:t> – </a:t>
            </a:r>
            <a:r>
              <a:rPr lang="en-GB" dirty="0" smtClean="0"/>
              <a:t>3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610CE-D9F6-4292-B7B7-0C2AB2A50287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134938" y="1159470"/>
          <a:ext cx="7829550" cy="5149850"/>
        </p:xfrm>
        <a:graphic>
          <a:graphicData uri="http://schemas.openxmlformats.org/presentationml/2006/ole">
            <p:oleObj spid="_x0000_s120834" name="Chart" r:id="rId3" imgW="9395440" imgH="6172200" progId="Excel.Chart.8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3140968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2%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391271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3%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– A &amp; B tappings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Difference between A and B tappings</a:t>
            </a:r>
          </a:p>
          <a:p>
            <a:r>
              <a:rPr lang="en-GB" dirty="0" smtClean="0"/>
              <a:t>Generally small</a:t>
            </a:r>
          </a:p>
          <a:p>
            <a:r>
              <a:rPr lang="en-GB" dirty="0" smtClean="0"/>
              <a:t>Increase at the lower end of the </a:t>
            </a:r>
            <a:r>
              <a:rPr lang="en-GB" i="1" dirty="0" smtClean="0"/>
              <a:t>Re</a:t>
            </a:r>
            <a:r>
              <a:rPr lang="en-GB" dirty="0" smtClean="0"/>
              <a:t> range</a:t>
            </a:r>
          </a:p>
          <a:p>
            <a:r>
              <a:rPr lang="en-GB" dirty="0" smtClean="0"/>
              <a:t>ISA nozzle smallest differences</a:t>
            </a:r>
            <a:br>
              <a:rPr lang="en-GB" dirty="0" smtClean="0"/>
            </a:br>
            <a:r>
              <a:rPr lang="en-GB" dirty="0" smtClean="0"/>
              <a:t>Venturi greatest differences</a:t>
            </a:r>
          </a:p>
          <a:p>
            <a:r>
              <a:rPr lang="en-GB" dirty="0" smtClean="0"/>
              <a:t>Stronger effects at specific labs</a:t>
            </a:r>
          </a:p>
          <a:p>
            <a:pPr lvl="1"/>
            <a:r>
              <a:rPr lang="en-GB" dirty="0" smtClean="0"/>
              <a:t>Trapped air in water pressure lines excluded</a:t>
            </a:r>
          </a:p>
          <a:p>
            <a:pPr lvl="1"/>
            <a:r>
              <a:rPr lang="en-GB" dirty="0" smtClean="0"/>
              <a:t>Moisture in gas pressure lines excluded</a:t>
            </a:r>
          </a:p>
          <a:p>
            <a:pPr lvl="1"/>
            <a:r>
              <a:rPr lang="en-GB" dirty="0" smtClean="0"/>
              <a:t>Other gas in gas pressure lines excluded</a:t>
            </a:r>
          </a:p>
          <a:p>
            <a:r>
              <a:rPr lang="en-GB" dirty="0" smtClean="0"/>
              <a:t>No influence on the general picture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13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– Literature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43000"/>
            <a:ext cx="7704856" cy="5166320"/>
          </a:xfrm>
        </p:spPr>
        <p:txBody>
          <a:bodyPr/>
          <a:lstStyle/>
          <a:p>
            <a:r>
              <a:rPr lang="en-GB" dirty="0" smtClean="0"/>
              <a:t>General</a:t>
            </a:r>
          </a:p>
          <a:p>
            <a:pPr lvl="1"/>
            <a:r>
              <a:rPr lang="en-GB" dirty="0" smtClean="0"/>
              <a:t>All results within the uncertainty of the ISO 5167</a:t>
            </a:r>
          </a:p>
          <a:p>
            <a:pPr lvl="1"/>
            <a:r>
              <a:rPr lang="en-GB" dirty="0" smtClean="0"/>
              <a:t>No discontinuities between water, hot water and natural gas</a:t>
            </a:r>
          </a:p>
          <a:p>
            <a:pPr lvl="1"/>
            <a:r>
              <a:rPr lang="en-GB" dirty="0" smtClean="0"/>
              <a:t>Scope extension and uncertainty reduction possible</a:t>
            </a:r>
          </a:p>
          <a:p>
            <a:r>
              <a:rPr lang="en-GB" dirty="0" smtClean="0"/>
              <a:t>ISA 1932 nozzle</a:t>
            </a:r>
          </a:p>
          <a:p>
            <a:pPr lvl="1"/>
            <a:r>
              <a:rPr lang="en-GB" dirty="0" smtClean="0"/>
              <a:t>Systematically below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d,ISO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Results may be approximate by a straight line</a:t>
            </a:r>
          </a:p>
          <a:p>
            <a:r>
              <a:rPr lang="en-GB" dirty="0" smtClean="0"/>
              <a:t>Long radius nozzle</a:t>
            </a:r>
          </a:p>
          <a:p>
            <a:pPr lvl="1"/>
            <a:r>
              <a:rPr lang="en-GB" dirty="0" smtClean="0"/>
              <a:t>Water results close to literature values</a:t>
            </a:r>
          </a:p>
          <a:p>
            <a:pPr lvl="1"/>
            <a:r>
              <a:rPr lang="en-GB" dirty="0" smtClean="0"/>
              <a:t>Scatter (2s value) identical to ISA</a:t>
            </a:r>
          </a:p>
          <a:p>
            <a:r>
              <a:rPr lang="en-GB" dirty="0" smtClean="0"/>
              <a:t>Venturi</a:t>
            </a:r>
          </a:p>
          <a:p>
            <a:pPr lvl="1"/>
            <a:r>
              <a:rPr lang="en-GB" dirty="0" smtClean="0"/>
              <a:t>Highest scatter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14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– Intercomparison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Intercomparison</a:t>
            </a:r>
          </a:p>
          <a:p>
            <a:r>
              <a:rPr lang="en-GB" dirty="0" smtClean="0"/>
              <a:t>Agreement if</a:t>
            </a:r>
          </a:p>
          <a:p>
            <a:r>
              <a:rPr lang="en-GB" dirty="0" smtClean="0"/>
              <a:t>95% confidence</a:t>
            </a:r>
          </a:p>
          <a:p>
            <a:endParaRPr lang="en-GB" sz="1400" dirty="0" smtClean="0"/>
          </a:p>
          <a:p>
            <a:r>
              <a:rPr lang="en-GB" dirty="0" smtClean="0"/>
              <a:t>ISA nozzle and long radius nozzle</a:t>
            </a:r>
          </a:p>
          <a:p>
            <a:pPr lvl="1"/>
            <a:r>
              <a:rPr lang="en-GB" dirty="0" smtClean="0"/>
              <a:t>All lab results agree with at least 95% confidence</a:t>
            </a:r>
          </a:p>
          <a:p>
            <a:r>
              <a:rPr lang="en-GB" dirty="0" smtClean="0"/>
              <a:t>Venturi</a:t>
            </a:r>
          </a:p>
          <a:p>
            <a:pPr lvl="1"/>
            <a:r>
              <a:rPr lang="en-GB" dirty="0" smtClean="0"/>
              <a:t>Gas results agree with two exceptions</a:t>
            </a:r>
          </a:p>
          <a:p>
            <a:pPr lvl="1"/>
            <a:r>
              <a:rPr lang="en-GB" dirty="0" smtClean="0"/>
              <a:t>Water at the low Re some significant differences</a:t>
            </a:r>
          </a:p>
          <a:p>
            <a:pPr lvl="1"/>
            <a:r>
              <a:rPr lang="en-GB" dirty="0" smtClean="0"/>
              <a:t>Inherent instability due to abrupt shape changes: stall</a:t>
            </a:r>
          </a:p>
          <a:p>
            <a:pPr lvl="1"/>
            <a:r>
              <a:rPr lang="en-GB" dirty="0" smtClean="0"/>
              <a:t>Gaming technology?  (Van Weers et al., Flomeko 1998) </a:t>
            </a:r>
          </a:p>
          <a:p>
            <a:pPr lvl="1"/>
            <a:r>
              <a:rPr lang="en-GB" dirty="0" smtClean="0"/>
              <a:t>Design improvement  (Reader-Harris et al., FM&amp;I 2001)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15</a:t>
            </a:fld>
            <a:endParaRPr lang="en-GB" noProof="0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97914" y="1556792"/>
          <a:ext cx="3078342" cy="648072"/>
        </p:xfrm>
        <a:graphic>
          <a:graphicData uri="http://schemas.openxmlformats.org/presentationml/2006/ole">
            <p:oleObj spid="_x0000_s135171" name="Vergelijking" r:id="rId3" imgW="14475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– initial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43000"/>
            <a:ext cx="7704856" cy="5166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Our questions:</a:t>
            </a:r>
            <a:endParaRPr lang="en-GB" dirty="0" smtClean="0"/>
          </a:p>
          <a:p>
            <a:r>
              <a:rPr lang="en-GB" dirty="0" smtClean="0"/>
              <a:t>Scope extension</a:t>
            </a:r>
          </a:p>
          <a:p>
            <a:pPr lvl="1"/>
            <a:r>
              <a:rPr lang="en-GB" dirty="0" smtClean="0"/>
              <a:t>Possible for all devices</a:t>
            </a:r>
          </a:p>
          <a:p>
            <a:pPr lvl="1"/>
            <a:r>
              <a:rPr lang="en-GB" dirty="0" smtClean="0"/>
              <a:t>Curve of water, hot water and natural gas connect very well</a:t>
            </a:r>
          </a:p>
          <a:p>
            <a:r>
              <a:rPr lang="en-GB" dirty="0" smtClean="0"/>
              <a:t>Uncertainty reduction</a:t>
            </a:r>
          </a:p>
          <a:p>
            <a:pPr lvl="1"/>
            <a:r>
              <a:rPr lang="en-GB" dirty="0" smtClean="0"/>
              <a:t>Possible for all devices</a:t>
            </a:r>
          </a:p>
          <a:p>
            <a:pPr lvl="1"/>
            <a:r>
              <a:rPr lang="en-GB" dirty="0" smtClean="0"/>
              <a:t>More </a:t>
            </a:r>
            <a:r>
              <a:rPr lang="en-GB" i="1" dirty="0" smtClean="0"/>
              <a:t>β</a:t>
            </a:r>
            <a:r>
              <a:rPr lang="en-GB" dirty="0" smtClean="0"/>
              <a:t> ratios to be tested</a:t>
            </a:r>
          </a:p>
          <a:p>
            <a:pPr lvl="1"/>
            <a:r>
              <a:rPr lang="en-GB" dirty="0" smtClean="0"/>
              <a:t>For best uncertainty – calibrate  in proper </a:t>
            </a:r>
            <a:r>
              <a:rPr lang="en-GB" i="1" dirty="0" smtClean="0"/>
              <a:t>Re</a:t>
            </a:r>
            <a:r>
              <a:rPr lang="en-GB" dirty="0" smtClean="0"/>
              <a:t> range</a:t>
            </a:r>
          </a:p>
          <a:p>
            <a:r>
              <a:rPr lang="en-GB" dirty="0" smtClean="0"/>
              <a:t>Intercomparison</a:t>
            </a:r>
          </a:p>
          <a:p>
            <a:pPr lvl="1"/>
            <a:r>
              <a:rPr lang="en-GB" dirty="0" smtClean="0"/>
              <a:t>Agreement between labs for the nozzles</a:t>
            </a:r>
          </a:p>
          <a:p>
            <a:pPr lvl="1"/>
            <a:r>
              <a:rPr lang="en-GB" dirty="0" smtClean="0"/>
              <a:t>Venturi: some significant differences</a:t>
            </a:r>
          </a:p>
          <a:p>
            <a:pPr lvl="1"/>
            <a:r>
              <a:rPr lang="en-GB" dirty="0" smtClean="0"/>
              <a:t>ISA 1932 nozzle best suited for wide </a:t>
            </a:r>
            <a:r>
              <a:rPr lang="en-GB" i="1" dirty="0" smtClean="0"/>
              <a:t>Re</a:t>
            </a:r>
            <a:r>
              <a:rPr lang="en-GB" dirty="0" smtClean="0"/>
              <a:t> </a:t>
            </a:r>
            <a:r>
              <a:rPr lang="en-GB" dirty="0" smtClean="0"/>
              <a:t>range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9820" y="-871586"/>
            <a:ext cx="6525346" cy="821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51315" cy="457200"/>
          </a:xfrm>
        </p:spPr>
        <p:txBody>
          <a:bodyPr/>
          <a:lstStyle/>
          <a:p>
            <a:r>
              <a:rPr lang="en-GB" dirty="0" smtClean="0"/>
              <a:t>Thank you !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050" dirty="0" smtClean="0"/>
          </a:p>
          <a:p>
            <a:endParaRPr lang="en-GB" sz="1050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rgbClr val="00A4E8"/>
                </a:solidFill>
              </a:rPr>
              <a:t>EuroL</a:t>
            </a:r>
            <a:r>
              <a:rPr lang="en-GB" spc="-400" dirty="0" smtClean="0"/>
              <a:t>o</a:t>
            </a:r>
            <a:r>
              <a:rPr lang="en-GB" dirty="0" smtClean="0"/>
              <a:t>o</a:t>
            </a:r>
            <a:r>
              <a:rPr lang="en-GB" dirty="0" smtClean="0">
                <a:solidFill>
                  <a:srgbClr val="00A4E8"/>
                </a:solidFill>
              </a:rPr>
              <a:t>p: Calibration is our passion 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17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5436096" y="1740892"/>
            <a:ext cx="15700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1600" dirty="0">
                <a:solidFill>
                  <a:srgbClr val="00A4E8"/>
                </a:solidFill>
                <a:latin typeface="+mj-lt"/>
                <a:ea typeface="+mj-ea"/>
                <a:cs typeface="+mj-cs"/>
              </a:rPr>
              <a:t>?</a:t>
            </a:r>
            <a:endParaRPr lang="en-US" sz="21600" dirty="0">
              <a:solidFill>
                <a:srgbClr val="00A4E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Introduction</a:t>
            </a:r>
          </a:p>
          <a:p>
            <a:r>
              <a:rPr lang="en-GB" dirty="0" err="1" smtClean="0"/>
              <a:t>Dp</a:t>
            </a:r>
            <a:r>
              <a:rPr lang="en-GB" dirty="0" smtClean="0"/>
              <a:t> Packages</a:t>
            </a:r>
            <a:endParaRPr lang="en-GB" noProof="0" dirty="0" smtClean="0"/>
          </a:p>
          <a:p>
            <a:r>
              <a:rPr lang="en-GB" noProof="0" dirty="0" smtClean="0"/>
              <a:t>Results</a:t>
            </a:r>
            <a:endParaRPr lang="en-GB" noProof="0" dirty="0" smtClean="0"/>
          </a:p>
          <a:p>
            <a:pPr lvl="1"/>
            <a:r>
              <a:rPr lang="en-GB" dirty="0" smtClean="0"/>
              <a:t>A and B tappings</a:t>
            </a:r>
          </a:p>
          <a:p>
            <a:pPr lvl="1"/>
            <a:r>
              <a:rPr lang="en-GB" i="1" noProof="0" dirty="0" err="1" smtClean="0"/>
              <a:t>C</a:t>
            </a:r>
            <a:r>
              <a:rPr lang="en-GB" i="1" baseline="-25000" noProof="0" dirty="0" err="1" smtClean="0"/>
              <a:t>d</a:t>
            </a:r>
            <a:r>
              <a:rPr lang="en-GB" noProof="0" dirty="0" smtClean="0"/>
              <a:t> versus </a:t>
            </a:r>
            <a:r>
              <a:rPr lang="en-GB" i="1" noProof="0" dirty="0" smtClean="0"/>
              <a:t>Re</a:t>
            </a:r>
            <a:endParaRPr lang="en-GB" i="1" noProof="0" dirty="0" smtClean="0"/>
          </a:p>
          <a:p>
            <a:r>
              <a:rPr lang="en-GB" dirty="0" smtClean="0"/>
              <a:t>Discussion</a:t>
            </a:r>
            <a:endParaRPr lang="en-GB" dirty="0" smtClean="0"/>
          </a:p>
          <a:p>
            <a:r>
              <a:rPr lang="en-GB" noProof="0" dirty="0" smtClean="0"/>
              <a:t>Conclusions and recommendations</a:t>
            </a:r>
          </a:p>
          <a:p>
            <a:endParaRPr lang="en-GB" noProof="0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nl-NL" smtClean="0"/>
              <a:t>FLOMEKO 2016, Sydney, Australia, 26-29 September 2016</a:t>
            </a:r>
            <a:endParaRPr lang="nl-NL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1D3E6-5FF1-4FF6-8B4F-9C3FF90BCBA0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2" name="Picture 8" descr="Afbeeldingsresultaat voor machined ventu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62992"/>
          <a:stretch>
            <a:fillRect/>
          </a:stretch>
        </p:blipFill>
        <p:spPr bwMode="auto">
          <a:xfrm>
            <a:off x="5148064" y="1844824"/>
            <a:ext cx="3686175" cy="17765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Combined Cycle Power Plants</a:t>
            </a:r>
          </a:p>
          <a:p>
            <a:r>
              <a:rPr lang="en-GB" dirty="0" smtClean="0"/>
              <a:t>Flow measurement equipment</a:t>
            </a:r>
          </a:p>
          <a:p>
            <a:pPr lvl="1"/>
            <a:r>
              <a:rPr lang="en-GB" dirty="0" err="1" smtClean="0"/>
              <a:t>Venturis</a:t>
            </a:r>
            <a:endParaRPr lang="en-GB" dirty="0" smtClean="0"/>
          </a:p>
          <a:p>
            <a:pPr lvl="1"/>
            <a:r>
              <a:rPr lang="en-GB" dirty="0" smtClean="0"/>
              <a:t>ISA 1932 nozzles</a:t>
            </a:r>
          </a:p>
          <a:p>
            <a:pPr lvl="1"/>
            <a:r>
              <a:rPr lang="en-GB" dirty="0" smtClean="0"/>
              <a:t>Long radius nozzles</a:t>
            </a:r>
          </a:p>
          <a:p>
            <a:r>
              <a:rPr lang="en-GB" dirty="0" smtClean="0"/>
              <a:t>ISO 5167-3,4 (2003)</a:t>
            </a:r>
          </a:p>
          <a:p>
            <a:pPr lvl="1"/>
            <a:r>
              <a:rPr lang="en-GB" dirty="0" smtClean="0"/>
              <a:t>Small range of Reynolds numbers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FB107-06A9-42F0-81FB-D1ED03455D38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144388" name="Picture 4" descr="Afbeeldingsresultaat voor long radius nozz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160240" cy="2160240"/>
          </a:xfrm>
          <a:prstGeom prst="rect">
            <a:avLst/>
          </a:prstGeom>
          <a:noFill/>
        </p:spPr>
      </p:pic>
      <p:pic>
        <p:nvPicPr>
          <p:cNvPr id="144390" name="Picture 6" descr="Afbeeldingsresultaat voor isa 1932 nozz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– ISO characteristics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1640" y="5661248"/>
            <a:ext cx="7551315" cy="648072"/>
          </a:xfrm>
        </p:spPr>
        <p:txBody>
          <a:bodyPr/>
          <a:lstStyle/>
          <a:p>
            <a:r>
              <a:rPr lang="en-GB" i="1" smtClean="0">
                <a:ea typeface="Times New Roman"/>
              </a:rPr>
              <a:t>Re</a:t>
            </a:r>
            <a:r>
              <a:rPr lang="en-GB" i="1" baseline="-25000" smtClean="0">
                <a:ea typeface="Times New Roman"/>
              </a:rPr>
              <a:t>D</a:t>
            </a:r>
            <a:r>
              <a:rPr lang="en-GB" smtClean="0">
                <a:ea typeface="Times New Roman"/>
              </a:rPr>
              <a:t> /10</a:t>
            </a:r>
            <a:r>
              <a:rPr lang="en-GB" baseline="30000" smtClean="0">
                <a:ea typeface="Times New Roman"/>
              </a:rPr>
              <a:t>6   </a:t>
            </a:r>
            <a:r>
              <a:rPr lang="en-GB" smtClean="0"/>
              <a:t>Orifice	</a:t>
            </a:r>
            <a:r>
              <a:rPr lang="en-GB" smtClean="0">
                <a:ea typeface="Times New Roman"/>
              </a:rPr>
              <a:t>0.005 ~ 100 (∞)</a:t>
            </a:r>
            <a:endParaRPr lang="en-GB" dirty="0">
              <a:solidFill>
                <a:srgbClr val="00A4E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4</a:t>
            </a:fld>
            <a:endParaRPr lang="en-GB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9632" y="1268762"/>
          <a:ext cx="7632847" cy="4104453"/>
        </p:xfrm>
        <a:graphic>
          <a:graphicData uri="http://schemas.openxmlformats.org/drawingml/2006/table">
            <a:tbl>
              <a:tblPr/>
              <a:tblGrid>
                <a:gridCol w="1668740"/>
                <a:gridCol w="2381272"/>
                <a:gridCol w="1915775"/>
                <a:gridCol w="1667060"/>
              </a:tblGrid>
              <a:tr h="895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A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ISA 1932 </a:t>
                      </a:r>
                      <a:br>
                        <a:rPr lang="en-A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A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Nozzle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 radius Nozzle, high β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Venturi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Machined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ISO 5167-..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</a:t>
                      </a: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[-] 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0.44 ~ 0.80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0.25 ~ 0.80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0.40 ~ 0.75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[mm] 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~ 500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~ 630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~ 250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20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</a:t>
                      </a:r>
                      <a:r>
                        <a:rPr lang="en-AU" sz="2000" i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/10</a:t>
                      </a:r>
                      <a:r>
                        <a:rPr lang="en-AU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[-] 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 ~ 10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0.01 ~ 10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 ~ 1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nl-NL" sz="20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[-]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(3</a:t>
                      </a: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(8</a:t>
                      </a:r>
                      <a:r>
                        <a:rPr lang="nl-NL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0.995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0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</a:t>
                      </a:r>
                      <a:r>
                        <a:rPr lang="nl-NL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nl-NL" sz="20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nl-NL" sz="20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nl-NL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[-]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 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≤ 0.6:  0.8%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 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&gt;0.6:  (2</a:t>
                      </a:r>
                      <a:r>
                        <a:rPr lang="en-A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</a:t>
                      </a: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-0.4)%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2.0%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1.0%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–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Scope expansion in Re domain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Improve uncertainty of the standard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Similarity of lab results</a:t>
            </a:r>
          </a:p>
          <a:p>
            <a:pPr marL="457200" indent="-457200">
              <a:buNone/>
            </a:pPr>
            <a:r>
              <a:rPr lang="en-GB" dirty="0" smtClean="0">
                <a:sym typeface="Wingdings" pitchFamily="2" charset="2"/>
              </a:rPr>
              <a:t> Intercomparison</a:t>
            </a: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dirty="0" smtClean="0"/>
              <a:t>FLOMEKO 2016, </a:t>
            </a:r>
            <a:r>
              <a:rPr lang="nl-NL" noProof="0" dirty="0" err="1" smtClean="0"/>
              <a:t>Sydney</a:t>
            </a:r>
            <a:r>
              <a:rPr lang="nl-NL" noProof="0" dirty="0" smtClean="0"/>
              <a:t>, Australia, 26-29 September 2016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5</a:t>
            </a:fld>
            <a:endParaRPr lang="en-GB" noProof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1403648" y="3933056"/>
          <a:ext cx="7416825" cy="2232247"/>
        </p:xfrm>
        <a:graphic>
          <a:graphicData uri="http://schemas.openxmlformats.org/drawingml/2006/table">
            <a:tbl>
              <a:tblPr/>
              <a:tblGrid>
                <a:gridCol w="1633468"/>
                <a:gridCol w="1277015"/>
                <a:gridCol w="1129855"/>
                <a:gridCol w="1151112"/>
                <a:gridCol w="2225375"/>
              </a:tblGrid>
              <a:tr h="735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Fluid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Labs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 </a:t>
                      </a:r>
                      <a:b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 ̊C]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b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en-AU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bara</a:t>
                      </a: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</a:t>
                      </a:r>
                      <a:r>
                        <a:rPr lang="en-AU" sz="2000" b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A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[-]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Water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A,B,C.D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/ 40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7.2·10</a:t>
                      </a:r>
                      <a:r>
                        <a:rPr lang="en-AU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-  2.5·10</a:t>
                      </a:r>
                      <a:r>
                        <a:rPr lang="en-AU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Hot water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2.5·10</a:t>
                      </a:r>
                      <a:r>
                        <a:rPr lang="en-AU" sz="20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A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- 1.0·10</a:t>
                      </a:r>
                      <a:r>
                        <a:rPr lang="en-AU" sz="2000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Natural Gas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E,F,G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10 - 20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45 - 50</a:t>
                      </a:r>
                      <a:endParaRPr lang="nl-N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3.5·10</a:t>
                      </a:r>
                      <a:r>
                        <a:rPr lang="en-AU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A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 </a:t>
                      </a:r>
                      <a:r>
                        <a:rPr lang="en-A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2.4·10</a:t>
                      </a:r>
                      <a:r>
                        <a:rPr lang="en-AU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nl-N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Dp</a:t>
            </a:r>
            <a:r>
              <a:rPr lang="en-GB" dirty="0" smtClean="0"/>
              <a:t> packages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6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1640" y="4365104"/>
            <a:ext cx="7551315" cy="1944216"/>
          </a:xfrm>
        </p:spPr>
        <p:txBody>
          <a:bodyPr/>
          <a:lstStyle/>
          <a:p>
            <a:r>
              <a:rPr lang="en-GB" smtClean="0"/>
              <a:t>12” stainless steel, length 6 m</a:t>
            </a:r>
          </a:p>
          <a:p>
            <a:r>
              <a:rPr lang="en-GB" smtClean="0"/>
              <a:t>Nozzles </a:t>
            </a:r>
            <a:r>
              <a:rPr lang="en-GB" i="1" smtClean="0"/>
              <a:t>β</a:t>
            </a:r>
            <a:r>
              <a:rPr lang="en-GB" smtClean="0"/>
              <a:t> = 0.59, Venturi </a:t>
            </a:r>
            <a:r>
              <a:rPr lang="en-GB" i="1" smtClean="0"/>
              <a:t>β</a:t>
            </a:r>
            <a:r>
              <a:rPr lang="en-GB" smtClean="0"/>
              <a:t> = 0.64</a:t>
            </a:r>
          </a:p>
          <a:p>
            <a:r>
              <a:rPr lang="en-GB" smtClean="0"/>
              <a:t>ASME PTC-6 flow conditioner</a:t>
            </a:r>
          </a:p>
          <a:p>
            <a:r>
              <a:rPr lang="en-GB" smtClean="0"/>
              <a:t>Double pressure tappings A and B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7407"/>
            <a:ext cx="7886526" cy="312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84168" y="2060848"/>
            <a:ext cx="237626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95736" y="1628800"/>
            <a:ext cx="432048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7</a:t>
            </a:fld>
            <a:endParaRPr lang="en-GB" noProof="0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1115616" y="1196752"/>
          <a:ext cx="7829550" cy="5149850"/>
        </p:xfrm>
        <a:graphic>
          <a:graphicData uri="http://schemas.openxmlformats.org/presentationml/2006/ole">
            <p:oleObj spid="_x0000_s115714" name="Chart" r:id="rId3" imgW="9395440" imgH="6172200" progId="Excel.Chart.8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492896"/>
            <a:ext cx="23762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‑0.02%</a:t>
            </a:r>
            <a:r>
              <a:rPr lang="en-AU" sz="2400" dirty="0" smtClean="0">
                <a:solidFill>
                  <a:srgbClr val="FF0000"/>
                </a:solidFill>
              </a:rPr>
              <a:t> ± </a:t>
            </a:r>
            <a:r>
              <a:rPr lang="en-AU" sz="2400" dirty="0" smtClean="0">
                <a:solidFill>
                  <a:srgbClr val="FF0000"/>
                </a:solidFill>
              </a:rPr>
              <a:t>0.09%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8</a:t>
            </a:fld>
            <a:endParaRPr lang="en-GB" noProof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187624" y="1196752"/>
          <a:ext cx="7829550" cy="5149850"/>
        </p:xfrm>
        <a:graphic>
          <a:graphicData uri="http://schemas.openxmlformats.org/presentationml/2006/ole">
            <p:oleObj spid="_x0000_s116738" name="Chart" r:id="rId3" imgW="9395440" imgH="6172200" progId="Excel.Chart.8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492896"/>
            <a:ext cx="23762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‑0.04%</a:t>
            </a:r>
            <a:r>
              <a:rPr lang="en-AU" sz="2400" dirty="0" smtClean="0">
                <a:solidFill>
                  <a:srgbClr val="FF0000"/>
                </a:solidFill>
              </a:rPr>
              <a:t> ± </a:t>
            </a:r>
            <a:r>
              <a:rPr lang="en-AU" sz="2400" dirty="0" smtClean="0">
                <a:solidFill>
                  <a:srgbClr val="FF0000"/>
                </a:solidFill>
              </a:rPr>
              <a:t>0.19%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noProof="0" smtClean="0"/>
              <a:t>FLOMEKO 2016, Sydney, Australia, 26-29 September 2016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FB107-06A9-42F0-81FB-D1ED03455D38}" type="slidenum">
              <a:rPr lang="en-GB" noProof="0" smtClean="0"/>
              <a:pPr>
                <a:defRPr/>
              </a:pPr>
              <a:t>9</a:t>
            </a:fld>
            <a:endParaRPr lang="en-GB" noProof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187624" y="1159470"/>
          <a:ext cx="7829550" cy="5149850"/>
        </p:xfrm>
        <a:graphic>
          <a:graphicData uri="http://schemas.openxmlformats.org/presentationml/2006/ole">
            <p:oleObj spid="_x0000_s117762" name="Chart" r:id="rId3" imgW="9395440" imgH="6172200" progId="Excel.Chart.8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2492896"/>
            <a:ext cx="2304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0.03%</a:t>
            </a:r>
            <a:r>
              <a:rPr lang="en-AU" sz="2400" dirty="0" smtClean="0">
                <a:solidFill>
                  <a:srgbClr val="FF0000"/>
                </a:solidFill>
              </a:rPr>
              <a:t> ± </a:t>
            </a:r>
            <a:r>
              <a:rPr lang="en-AU" sz="2400" dirty="0" smtClean="0">
                <a:solidFill>
                  <a:srgbClr val="FF0000"/>
                </a:solidFill>
              </a:rPr>
              <a:t>0.21%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plate per 010309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per 010309</Template>
  <TotalTime>17642</TotalTime>
  <Words>703</Words>
  <Application>Microsoft Office PowerPoint</Application>
  <PresentationFormat>On-screen Show (4:3)</PresentationFormat>
  <Paragraphs>194</Paragraphs>
  <Slides>17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Template per 010309</vt:lpstr>
      <vt:lpstr>\\10.6.2.200\Uitwisselschijf\Jos\Flomeko 2016\RawData_Dp-devices_paper_v1a.xlsx!ISA_AA-BB</vt:lpstr>
      <vt:lpstr>\\10.6.2.200\Uitwisselschijf\Jos\Flomeko 2016\RawData_Dp-devices_paper_v1a.xlsx!LRN_AA-BB</vt:lpstr>
      <vt:lpstr>\\10.6.2.200\Uitwisselschijf\Jos\Flomeko 2016\RawData_Dp-devices_paper_v1a.xlsx!Venturi_AA-BB</vt:lpstr>
      <vt:lpstr>\\10.6.2.200\Uitwisselschijf\Jos\Flomeko 2016\RawData_Dp-devices_paper_v1a.xlsx!ISAchart-A</vt:lpstr>
      <vt:lpstr>\\10.6.2.200\Uitwisselschijf\Jos\Flomeko 2016\RawData_Dp-devices_paper_v1a.xlsx!LRNchart-A</vt:lpstr>
      <vt:lpstr>\\10.6.2.200\Uitwisselschijf\Jos\Flomeko 2016\RawData_Dp-devices_paper_v1a.xlsx!VenturiChart-A</vt:lpstr>
      <vt:lpstr>Microsoft Equation 3.0</vt:lpstr>
      <vt:lpstr>An Intercomparison of Water Flow and Gas Flow Laboratories  using ISO 5167 Dp Devices</vt:lpstr>
      <vt:lpstr>Contents</vt:lpstr>
      <vt:lpstr>Introduction</vt:lpstr>
      <vt:lpstr>Introduction – ISO characteristics</vt:lpstr>
      <vt:lpstr>Introduction – Questions </vt:lpstr>
      <vt:lpstr>Dp packages</vt:lpstr>
      <vt:lpstr>Results – 1</vt:lpstr>
      <vt:lpstr>Results – 2</vt:lpstr>
      <vt:lpstr>Results – 3</vt:lpstr>
      <vt:lpstr>Results – Calibration Cd – 1 </vt:lpstr>
      <vt:lpstr>Results – Calibration Cd – 2 </vt:lpstr>
      <vt:lpstr>Results – Calibration Cd – 3 </vt:lpstr>
      <vt:lpstr>Discussion – A &amp; B tappings</vt:lpstr>
      <vt:lpstr>Discussion – Literature values</vt:lpstr>
      <vt:lpstr>Discussion – Intercomparison </vt:lpstr>
      <vt:lpstr>Conclusions – initial questions</vt:lpstr>
      <vt:lpstr>Thank you !</vt:lpstr>
    </vt:vector>
  </TitlesOfParts>
  <Company>NMi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Grinten, Jos van der</dc:creator>
  <cp:lastModifiedBy>grintenj</cp:lastModifiedBy>
  <cp:revision>664</cp:revision>
  <dcterms:created xsi:type="dcterms:W3CDTF">2011-05-30T13:23:32Z</dcterms:created>
  <dcterms:modified xsi:type="dcterms:W3CDTF">2016-09-10T21:23:07Z</dcterms:modified>
</cp:coreProperties>
</file>