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6"/>
    <p:sldMasterId id="2147483873" r:id="rId7"/>
  </p:sldMasterIdLst>
  <p:notesMasterIdLst>
    <p:notesMasterId r:id="rId37"/>
  </p:notesMasterIdLst>
  <p:handoutMasterIdLst>
    <p:handoutMasterId r:id="rId38"/>
  </p:handoutMasterIdLst>
  <p:sldIdLst>
    <p:sldId id="318" r:id="rId8"/>
    <p:sldId id="280" r:id="rId9"/>
    <p:sldId id="281" r:id="rId10"/>
    <p:sldId id="282" r:id="rId11"/>
    <p:sldId id="289" r:id="rId12"/>
    <p:sldId id="283" r:id="rId13"/>
    <p:sldId id="287" r:id="rId14"/>
    <p:sldId id="284" r:id="rId15"/>
    <p:sldId id="285" r:id="rId16"/>
    <p:sldId id="286" r:id="rId17"/>
    <p:sldId id="288" r:id="rId18"/>
    <p:sldId id="295" r:id="rId19"/>
    <p:sldId id="294" r:id="rId20"/>
    <p:sldId id="313" r:id="rId21"/>
    <p:sldId id="314" r:id="rId22"/>
    <p:sldId id="296" r:id="rId23"/>
    <p:sldId id="292" r:id="rId24"/>
    <p:sldId id="291" r:id="rId25"/>
    <p:sldId id="299" r:id="rId26"/>
    <p:sldId id="300" r:id="rId27"/>
    <p:sldId id="301" r:id="rId28"/>
    <p:sldId id="302" r:id="rId29"/>
    <p:sldId id="305" r:id="rId30"/>
    <p:sldId id="306" r:id="rId31"/>
    <p:sldId id="307" r:id="rId32"/>
    <p:sldId id="308" r:id="rId33"/>
    <p:sldId id="310" r:id="rId34"/>
    <p:sldId id="311" r:id="rId35"/>
    <p:sldId id="312" r:id="rId36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80320" autoAdjust="0"/>
  </p:normalViewPr>
  <p:slideViewPr>
    <p:cSldViewPr snapToGrid="0">
      <p:cViewPr varScale="1">
        <p:scale>
          <a:sx n="92" d="100"/>
          <a:sy n="92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Nuwe%20D\D%20Drive%202011\DEONA\Flow\FLOMEKO%202016\Copy%20of%20NMISA_MIKES_comparison_results_FINAL%20Part%20II_FLOWMEKO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Nuwe%20D\D%20Drive%202011\DEONA\Flow\FLOMEKO%202016\NMISA_MIKES_comparison_results_FINAL_FLOWMEKO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Nuwe%20D\D%20Drive%202011\DEONA\Flow\FLOMEKO%202016\NMISA_MIKES_comparison_results_FINAL_FLOWMEKO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Nuwe%20D\D%20Drive%202011\DEONA\Flow\FLOMEKO%202016\NMISA_MIKES_comparison_results_FINAL_FLOWMEKO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Nuwe%20D\D%20Drive%202011\DEONA\Flow\FLOMEKO%202016\NMISA_MIKES_comparison_results_FINAL_FLOWMEKO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Nuwe%20D\D%20Drive%202011\DEONA\Flow\FLOMEKO%202016\Copy%20of%20NMISA_MIKES_comparison_results_FINAL%20Part%20II_FLOWMEKO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Nuwe%20D\D%20Drive%202011\DEONA\Flow\FLOMEKO%202016\Copy%20of%20NMISA_MIKES_comparison_results_FINAL%20Part%20II_FLOWMEKO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75290436462695"/>
          <c:y val="0.15463605504683761"/>
          <c:w val="0.84109689265837706"/>
          <c:h val="0.71343761627497715"/>
        </c:manualLayout>
      </c:layout>
      <c:scatterChart>
        <c:scatterStyle val="lineMarker"/>
        <c:varyColors val="0"/>
        <c:ser>
          <c:idx val="0"/>
          <c:order val="0"/>
          <c:tx>
            <c:v>NMISA1 (MFC1)</c:v>
          </c:tx>
          <c:spPr>
            <a:ln>
              <a:noFill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'TS stab'!$J$4:$J$8</c:f>
                <c:numCache>
                  <c:formatCode>General</c:formatCode>
                  <c:ptCount val="5"/>
                  <c:pt idx="0">
                    <c:v>1.9371754228053324</c:v>
                  </c:pt>
                  <c:pt idx="1">
                    <c:v>1.0753623952068949</c:v>
                  </c:pt>
                  <c:pt idx="2">
                    <c:v>0.44117702988974378</c:v>
                  </c:pt>
                  <c:pt idx="3">
                    <c:v>0.28220219405849978</c:v>
                  </c:pt>
                  <c:pt idx="4">
                    <c:v>0.90515818876398191</c:v>
                  </c:pt>
                </c:numCache>
              </c:numRef>
            </c:plus>
            <c:minus>
              <c:numRef>
                <c:f>'TS stab'!$J$4:$J$8</c:f>
                <c:numCache>
                  <c:formatCode>General</c:formatCode>
                  <c:ptCount val="5"/>
                  <c:pt idx="0">
                    <c:v>1.9371754228053324</c:v>
                  </c:pt>
                  <c:pt idx="1">
                    <c:v>1.0753623952068949</c:v>
                  </c:pt>
                  <c:pt idx="2">
                    <c:v>0.44117702988974378</c:v>
                  </c:pt>
                  <c:pt idx="3">
                    <c:v>0.28220219405849978</c:v>
                  </c:pt>
                  <c:pt idx="4">
                    <c:v>0.90515818876398191</c:v>
                  </c:pt>
                </c:numCache>
              </c:numRef>
            </c:minus>
          </c:errBars>
          <c:xVal>
            <c:numRef>
              <c:f>'TS stab'!$A$4:$A$8</c:f>
              <c:numCache>
                <c:formatCode>0.0</c:formatCode>
                <c:ptCount val="5"/>
                <c:pt idx="0" formatCode="0.00">
                  <c:v>5</c:v>
                </c:pt>
                <c:pt idx="1">
                  <c:v>12.5</c:v>
                </c:pt>
                <c:pt idx="2">
                  <c:v>25</c:v>
                </c:pt>
                <c:pt idx="3">
                  <c:v>37.5</c:v>
                </c:pt>
                <c:pt idx="4">
                  <c:v>50</c:v>
                </c:pt>
              </c:numCache>
            </c:numRef>
          </c:xVal>
          <c:yVal>
            <c:numRef>
              <c:f>'TS stab'!$I$4:$I$8</c:f>
              <c:numCache>
                <c:formatCode>0.0</c:formatCode>
                <c:ptCount val="5"/>
                <c:pt idx="0">
                  <c:v>-6.541792880115155</c:v>
                </c:pt>
                <c:pt idx="1">
                  <c:v>-3.7522466432754871</c:v>
                </c:pt>
                <c:pt idx="2">
                  <c:v>-4.1837007906957284</c:v>
                </c:pt>
                <c:pt idx="3">
                  <c:v>-4.8090482667446377</c:v>
                </c:pt>
                <c:pt idx="4">
                  <c:v>-4.2579325096755829</c:v>
                </c:pt>
              </c:numCache>
            </c:numRef>
          </c:yVal>
          <c:smooth val="0"/>
        </c:ser>
        <c:ser>
          <c:idx val="2"/>
          <c:order val="1"/>
          <c:tx>
            <c:v>NMISA1 (MFC2)</c:v>
          </c:tx>
          <c:spPr>
            <a:ln w="28575">
              <a:noFill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'TS stab'!$J$13:$J$17</c:f>
                <c:numCache>
                  <c:formatCode>General</c:formatCode>
                  <c:ptCount val="5"/>
                  <c:pt idx="0">
                    <c:v>2.373308900594274</c:v>
                  </c:pt>
                  <c:pt idx="1">
                    <c:v>0.90364621473557361</c:v>
                  </c:pt>
                  <c:pt idx="2">
                    <c:v>0.5045007105314836</c:v>
                  </c:pt>
                  <c:pt idx="3">
                    <c:v>0.40299976491680384</c:v>
                  </c:pt>
                  <c:pt idx="4">
                    <c:v>0.7062502137865676</c:v>
                  </c:pt>
                </c:numCache>
              </c:numRef>
            </c:plus>
            <c:minus>
              <c:numRef>
                <c:f>'TS stab'!$J$13:$J$17</c:f>
                <c:numCache>
                  <c:formatCode>General</c:formatCode>
                  <c:ptCount val="5"/>
                  <c:pt idx="0">
                    <c:v>2.373308900594274</c:v>
                  </c:pt>
                  <c:pt idx="1">
                    <c:v>0.90364621473557361</c:v>
                  </c:pt>
                  <c:pt idx="2">
                    <c:v>0.5045007105314836</c:v>
                  </c:pt>
                  <c:pt idx="3">
                    <c:v>0.40299976491680384</c:v>
                  </c:pt>
                  <c:pt idx="4">
                    <c:v>0.7062502137865676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'TS stab'!$A$13:$A$17</c:f>
              <c:numCache>
                <c:formatCode>0</c:formatCode>
                <c:ptCount val="5"/>
                <c:pt idx="0" formatCode="0.0">
                  <c:v>50</c:v>
                </c:pt>
                <c:pt idx="1">
                  <c:v>125</c:v>
                </c:pt>
                <c:pt idx="2">
                  <c:v>250</c:v>
                </c:pt>
                <c:pt idx="3">
                  <c:v>375</c:v>
                </c:pt>
                <c:pt idx="4">
                  <c:v>500</c:v>
                </c:pt>
              </c:numCache>
            </c:numRef>
          </c:xVal>
          <c:yVal>
            <c:numRef>
              <c:f>'TS stab'!$I$13:$I$17</c:f>
              <c:numCache>
                <c:formatCode>0.0</c:formatCode>
                <c:ptCount val="5"/>
                <c:pt idx="0">
                  <c:v>-10.057353143092342</c:v>
                </c:pt>
                <c:pt idx="1">
                  <c:v>-5.4133423499152622</c:v>
                </c:pt>
                <c:pt idx="2">
                  <c:v>-3.4395911061022848</c:v>
                </c:pt>
                <c:pt idx="3">
                  <c:v>-2.9353539293768716</c:v>
                </c:pt>
                <c:pt idx="4">
                  <c:v>-2.8486095321645655</c:v>
                </c:pt>
              </c:numCache>
            </c:numRef>
          </c:yVal>
          <c:smooth val="0"/>
        </c:ser>
        <c:ser>
          <c:idx val="4"/>
          <c:order val="2"/>
          <c:tx>
            <c:v>NMISA1 (MFC3)</c:v>
          </c:tx>
          <c:spPr>
            <a:ln w="28575">
              <a:noFill/>
            </a:ln>
          </c:spPr>
          <c:marker>
            <c:symbol val="star"/>
            <c:size val="6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'TS stab'!$J$22:$J$26</c:f>
                <c:numCache>
                  <c:formatCode>General</c:formatCode>
                  <c:ptCount val="5"/>
                  <c:pt idx="0">
                    <c:v>0.90401007579631942</c:v>
                  </c:pt>
                  <c:pt idx="1">
                    <c:v>0.23261907752530489</c:v>
                  </c:pt>
                  <c:pt idx="2">
                    <c:v>0.23713762821681381</c:v>
                  </c:pt>
                  <c:pt idx="3">
                    <c:v>0.17304646074081223</c:v>
                  </c:pt>
                  <c:pt idx="4">
                    <c:v>0.170864574748226</c:v>
                  </c:pt>
                </c:numCache>
              </c:numRef>
            </c:plus>
            <c:minus>
              <c:numRef>
                <c:f>'TS stab'!$J$22:$J$26</c:f>
                <c:numCache>
                  <c:formatCode>General</c:formatCode>
                  <c:ptCount val="5"/>
                  <c:pt idx="0">
                    <c:v>0.90401007579631942</c:v>
                  </c:pt>
                  <c:pt idx="1">
                    <c:v>0.23261907752530489</c:v>
                  </c:pt>
                  <c:pt idx="2">
                    <c:v>0.23713762821681381</c:v>
                  </c:pt>
                  <c:pt idx="3">
                    <c:v>0.17304646074081223</c:v>
                  </c:pt>
                  <c:pt idx="4">
                    <c:v>0.170864574748226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'TS stab'!$A$22:$A$26</c:f>
              <c:numCache>
                <c:formatCode>0</c:formatCode>
                <c:ptCount val="5"/>
                <c:pt idx="0" formatCode="0.0">
                  <c:v>500</c:v>
                </c:pt>
                <c:pt idx="1">
                  <c:v>1250</c:v>
                </c:pt>
                <c:pt idx="2">
                  <c:v>2500</c:v>
                </c:pt>
                <c:pt idx="3">
                  <c:v>3750</c:v>
                </c:pt>
                <c:pt idx="4">
                  <c:v>5000</c:v>
                </c:pt>
              </c:numCache>
            </c:numRef>
          </c:xVal>
          <c:yVal>
            <c:numRef>
              <c:f>'TS stab'!$I$22:$I$26</c:f>
              <c:numCache>
                <c:formatCode>0.0</c:formatCode>
                <c:ptCount val="5"/>
                <c:pt idx="0">
                  <c:v>1.4343222501569732</c:v>
                </c:pt>
                <c:pt idx="1">
                  <c:v>0.18743242064865065</c:v>
                </c:pt>
                <c:pt idx="2">
                  <c:v>0.44748003080814175</c:v>
                </c:pt>
                <c:pt idx="3">
                  <c:v>-0.11252457924306027</c:v>
                </c:pt>
                <c:pt idx="4">
                  <c:v>0.11585281524513576</c:v>
                </c:pt>
              </c:numCache>
            </c:numRef>
          </c:yVal>
          <c:smooth val="0"/>
        </c:ser>
        <c:ser>
          <c:idx val="6"/>
          <c:order val="3"/>
          <c:tx>
            <c:v>NMISA1 (MFC4)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15875"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'TS stab'!$J$31:$J$35</c:f>
                <c:numCache>
                  <c:formatCode>General</c:formatCode>
                  <c:ptCount val="5"/>
                  <c:pt idx="0">
                    <c:v>4.6700880698091201</c:v>
                  </c:pt>
                  <c:pt idx="1">
                    <c:v>0.74834055481968731</c:v>
                  </c:pt>
                  <c:pt idx="2">
                    <c:v>0.38597769288241313</c:v>
                  </c:pt>
                  <c:pt idx="3">
                    <c:v>0.52173005686857621</c:v>
                  </c:pt>
                  <c:pt idx="4">
                    <c:v>0.63264712208824159</c:v>
                  </c:pt>
                </c:numCache>
              </c:numRef>
            </c:plus>
            <c:minus>
              <c:numRef>
                <c:f>'TS stab'!$J$31:$J$35</c:f>
                <c:numCache>
                  <c:formatCode>General</c:formatCode>
                  <c:ptCount val="5"/>
                  <c:pt idx="0">
                    <c:v>4.6700880698091201</c:v>
                  </c:pt>
                  <c:pt idx="1">
                    <c:v>0.74834055481968731</c:v>
                  </c:pt>
                  <c:pt idx="2">
                    <c:v>0.38597769288241313</c:v>
                  </c:pt>
                  <c:pt idx="3">
                    <c:v>0.52173005686857621</c:v>
                  </c:pt>
                  <c:pt idx="4">
                    <c:v>0.63264712208824159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'TS stab'!$A$31:$A$35</c:f>
              <c:numCache>
                <c:formatCode>0</c:formatCode>
                <c:ptCount val="5"/>
                <c:pt idx="0" formatCode="0.0">
                  <c:v>5000</c:v>
                </c:pt>
                <c:pt idx="1">
                  <c:v>12500</c:v>
                </c:pt>
                <c:pt idx="2">
                  <c:v>25000</c:v>
                </c:pt>
                <c:pt idx="3">
                  <c:v>37500</c:v>
                </c:pt>
                <c:pt idx="4">
                  <c:v>50000</c:v>
                </c:pt>
              </c:numCache>
            </c:numRef>
          </c:xVal>
          <c:yVal>
            <c:numRef>
              <c:f>'TS stab'!$I$31:$I$35</c:f>
              <c:numCache>
                <c:formatCode>0.0</c:formatCode>
                <c:ptCount val="5"/>
                <c:pt idx="0">
                  <c:v>-16.913335887388399</c:v>
                </c:pt>
                <c:pt idx="1">
                  <c:v>-6.5070755599458172</c:v>
                </c:pt>
                <c:pt idx="2">
                  <c:v>-3.2894292713825761</c:v>
                </c:pt>
                <c:pt idx="3">
                  <c:v>-1.8387514999739092</c:v>
                </c:pt>
                <c:pt idx="4">
                  <c:v>-1.0740239309318109</c:v>
                </c:pt>
              </c:numCache>
            </c:numRef>
          </c:yVal>
          <c:smooth val="0"/>
        </c:ser>
        <c:ser>
          <c:idx val="1"/>
          <c:order val="4"/>
          <c:tx>
            <c:v>NMISA2 (MFC1)</c:v>
          </c:tx>
          <c:spPr>
            <a:ln>
              <a:noFill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'TS stab'!$L$4:$L$8</c:f>
                <c:numCache>
                  <c:formatCode>General</c:formatCode>
                  <c:ptCount val="5"/>
                  <c:pt idx="0">
                    <c:v>3.7641992724032964</c:v>
                  </c:pt>
                  <c:pt idx="1">
                    <c:v>1.4355903577460465</c:v>
                  </c:pt>
                  <c:pt idx="2">
                    <c:v>1.2582202455620177</c:v>
                  </c:pt>
                  <c:pt idx="3">
                    <c:v>0.7194610397864496</c:v>
                  </c:pt>
                  <c:pt idx="4">
                    <c:v>1.717895075635661</c:v>
                  </c:pt>
                </c:numCache>
              </c:numRef>
            </c:plus>
            <c:minus>
              <c:numRef>
                <c:f>'TS stab'!$L$4:$L$8</c:f>
                <c:numCache>
                  <c:formatCode>General</c:formatCode>
                  <c:ptCount val="5"/>
                  <c:pt idx="0">
                    <c:v>3.7641992724032964</c:v>
                  </c:pt>
                  <c:pt idx="1">
                    <c:v>1.4355903577460465</c:v>
                  </c:pt>
                  <c:pt idx="2">
                    <c:v>1.2582202455620177</c:v>
                  </c:pt>
                  <c:pt idx="3">
                    <c:v>0.7194610397864496</c:v>
                  </c:pt>
                  <c:pt idx="4">
                    <c:v>1.717895075635661</c:v>
                  </c:pt>
                </c:numCache>
              </c:numRef>
            </c:minus>
          </c:errBars>
          <c:xVal>
            <c:numRef>
              <c:f>'TS stab'!$B$4:$B$8</c:f>
              <c:numCache>
                <c:formatCode>0.0</c:formatCode>
                <c:ptCount val="5"/>
                <c:pt idx="0" formatCode="0.00">
                  <c:v>5.5</c:v>
                </c:pt>
                <c:pt idx="1">
                  <c:v>13.75</c:v>
                </c:pt>
                <c:pt idx="2">
                  <c:v>27.5</c:v>
                </c:pt>
                <c:pt idx="3">
                  <c:v>41.25</c:v>
                </c:pt>
                <c:pt idx="4">
                  <c:v>55</c:v>
                </c:pt>
              </c:numCache>
            </c:numRef>
          </c:xVal>
          <c:yVal>
            <c:numRef>
              <c:f>'TS stab'!$K$4:$K$8</c:f>
              <c:numCache>
                <c:formatCode>0.0</c:formatCode>
                <c:ptCount val="5"/>
                <c:pt idx="0">
                  <c:v>-11.559878238918996</c:v>
                </c:pt>
                <c:pt idx="1">
                  <c:v>-5.3431598341777962</c:v>
                </c:pt>
                <c:pt idx="2">
                  <c:v>-4.8656251187896666</c:v>
                </c:pt>
                <c:pt idx="3">
                  <c:v>-5.2599466124316834</c:v>
                </c:pt>
                <c:pt idx="4">
                  <c:v>-4.5663018989378887</c:v>
                </c:pt>
              </c:numCache>
            </c:numRef>
          </c:yVal>
          <c:smooth val="0"/>
        </c:ser>
        <c:ser>
          <c:idx val="3"/>
          <c:order val="5"/>
          <c:tx>
            <c:v>NMISA2 (MFC2)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'TS stab'!$L$13:$L$17</c:f>
                <c:numCache>
                  <c:formatCode>General</c:formatCode>
                  <c:ptCount val="5"/>
                  <c:pt idx="0">
                    <c:v>9.7991500467297961</c:v>
                  </c:pt>
                  <c:pt idx="1">
                    <c:v>2.4770365908748682</c:v>
                  </c:pt>
                  <c:pt idx="2">
                    <c:v>1.1896969930312247</c:v>
                  </c:pt>
                  <c:pt idx="3">
                    <c:v>0.88090932575561864</c:v>
                  </c:pt>
                  <c:pt idx="4">
                    <c:v>0.74649389323728843</c:v>
                  </c:pt>
                </c:numCache>
              </c:numRef>
            </c:plus>
            <c:minus>
              <c:numRef>
                <c:f>'TS stab'!$L$13:$L$17</c:f>
                <c:numCache>
                  <c:formatCode>General</c:formatCode>
                  <c:ptCount val="5"/>
                  <c:pt idx="0">
                    <c:v>9.7991500467297961</c:v>
                  </c:pt>
                  <c:pt idx="1">
                    <c:v>2.4770365908748682</c:v>
                  </c:pt>
                  <c:pt idx="2">
                    <c:v>1.1896969930312247</c:v>
                  </c:pt>
                  <c:pt idx="3">
                    <c:v>0.88090932575561864</c:v>
                  </c:pt>
                  <c:pt idx="4">
                    <c:v>0.74649389323728843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'TS stab'!$B$13:$B$17</c:f>
              <c:numCache>
                <c:formatCode>0.0</c:formatCode>
                <c:ptCount val="5"/>
                <c:pt idx="0" formatCode="0.00">
                  <c:v>55</c:v>
                </c:pt>
                <c:pt idx="1">
                  <c:v>137.5</c:v>
                </c:pt>
                <c:pt idx="2">
                  <c:v>275</c:v>
                </c:pt>
                <c:pt idx="3">
                  <c:v>412.5</c:v>
                </c:pt>
                <c:pt idx="4">
                  <c:v>550</c:v>
                </c:pt>
              </c:numCache>
            </c:numRef>
          </c:xVal>
          <c:yVal>
            <c:numRef>
              <c:f>'TS stab'!$K$13:$K$17</c:f>
              <c:numCache>
                <c:formatCode>0.0</c:formatCode>
                <c:ptCount val="5"/>
                <c:pt idx="0">
                  <c:v>-13.177802465217169</c:v>
                </c:pt>
                <c:pt idx="1">
                  <c:v>-6.0984791447071185</c:v>
                </c:pt>
                <c:pt idx="2">
                  <c:v>-3.800100103954108</c:v>
                </c:pt>
                <c:pt idx="3">
                  <c:v>-3.3505554120382399</c:v>
                </c:pt>
                <c:pt idx="4">
                  <c:v>-2.8954304915591833</c:v>
                </c:pt>
              </c:numCache>
            </c:numRef>
          </c:yVal>
          <c:smooth val="0"/>
        </c:ser>
        <c:ser>
          <c:idx val="5"/>
          <c:order val="6"/>
          <c:tx>
            <c:v>NMISA2 (MFC3)</c:v>
          </c:tx>
          <c:spPr>
            <a:ln w="28575">
              <a:noFill/>
            </a:ln>
          </c:spPr>
          <c:marker>
            <c:symbol val="square"/>
            <c:size val="6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'TS stab'!$L$22:$L$26</c:f>
                <c:numCache>
                  <c:formatCode>General</c:formatCode>
                  <c:ptCount val="5"/>
                  <c:pt idx="0">
                    <c:v>4.9323056846912978</c:v>
                  </c:pt>
                  <c:pt idx="1">
                    <c:v>1.9147572504406345</c:v>
                  </c:pt>
                  <c:pt idx="2">
                    <c:v>1.2253917235837686</c:v>
                  </c:pt>
                  <c:pt idx="3">
                    <c:v>0.70546267703120003</c:v>
                  </c:pt>
                  <c:pt idx="4">
                    <c:v>0.22513015336991699</c:v>
                  </c:pt>
                </c:numCache>
              </c:numRef>
            </c:plus>
            <c:minus>
              <c:numRef>
                <c:f>'TS stab'!$L$22:$L$26</c:f>
                <c:numCache>
                  <c:formatCode>General</c:formatCode>
                  <c:ptCount val="5"/>
                  <c:pt idx="0">
                    <c:v>4.9323056846912978</c:v>
                  </c:pt>
                  <c:pt idx="1">
                    <c:v>1.9147572504406345</c:v>
                  </c:pt>
                  <c:pt idx="2">
                    <c:v>1.2253917235837686</c:v>
                  </c:pt>
                  <c:pt idx="3">
                    <c:v>0.70546267703120003</c:v>
                  </c:pt>
                  <c:pt idx="4">
                    <c:v>0.22513015336991699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'TS stab'!$B$22:$B$26</c:f>
              <c:numCache>
                <c:formatCode>0.0</c:formatCode>
                <c:ptCount val="5"/>
                <c:pt idx="0" formatCode="0.00">
                  <c:v>550</c:v>
                </c:pt>
                <c:pt idx="1">
                  <c:v>1375</c:v>
                </c:pt>
                <c:pt idx="2">
                  <c:v>2750</c:v>
                </c:pt>
                <c:pt idx="3">
                  <c:v>4125</c:v>
                </c:pt>
                <c:pt idx="4">
                  <c:v>5500</c:v>
                </c:pt>
              </c:numCache>
            </c:numRef>
          </c:xVal>
          <c:yVal>
            <c:numRef>
              <c:f>'TS stab'!$K$22:$K$26</c:f>
              <c:numCache>
                <c:formatCode>0.0</c:formatCode>
                <c:ptCount val="5"/>
                <c:pt idx="0">
                  <c:v>-0.91550444498817574</c:v>
                </c:pt>
                <c:pt idx="1">
                  <c:v>-0.59285370934145898</c:v>
                </c:pt>
                <c:pt idx="2">
                  <c:v>6.4282844515866175E-2</c:v>
                </c:pt>
                <c:pt idx="3">
                  <c:v>-0.1996592482163774</c:v>
                </c:pt>
                <c:pt idx="4">
                  <c:v>0.26734205712678011</c:v>
                </c:pt>
              </c:numCache>
            </c:numRef>
          </c:yVal>
          <c:smooth val="0"/>
        </c:ser>
        <c:ser>
          <c:idx val="7"/>
          <c:order val="7"/>
          <c:tx>
            <c:v>NMISA2 (MFC4)</c:v>
          </c:tx>
          <c:spPr>
            <a:ln w="28575">
              <a:noFill/>
            </a:ln>
          </c:spPr>
          <c:marker>
            <c:symbol val="x"/>
            <c:size val="7"/>
            <c:spPr>
              <a:ln w="15875">
                <a:solidFill>
                  <a:srgbClr val="C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'TS stab'!$L$31:$L$35</c:f>
                <c:numCache>
                  <c:formatCode>General</c:formatCode>
                  <c:ptCount val="5"/>
                  <c:pt idx="0">
                    <c:v>7.7795786061588341</c:v>
                  </c:pt>
                  <c:pt idx="1">
                    <c:v>1.5151515151515151</c:v>
                  </c:pt>
                  <c:pt idx="2">
                    <c:v>0.77220077220077221</c:v>
                  </c:pt>
                  <c:pt idx="3">
                    <c:v>0.52083333333333326</c:v>
                  </c:pt>
                  <c:pt idx="4">
                    <c:v>3.5196687370600417</c:v>
                  </c:pt>
                </c:numCache>
              </c:numRef>
            </c:plus>
            <c:minus>
              <c:numRef>
                <c:f>'TS stab'!$L$31:$L$35</c:f>
                <c:numCache>
                  <c:formatCode>General</c:formatCode>
                  <c:ptCount val="5"/>
                  <c:pt idx="0">
                    <c:v>7.7795786061588341</c:v>
                  </c:pt>
                  <c:pt idx="1">
                    <c:v>1.5151515151515151</c:v>
                  </c:pt>
                  <c:pt idx="2">
                    <c:v>0.77220077220077221</c:v>
                  </c:pt>
                  <c:pt idx="3">
                    <c:v>0.52083333333333326</c:v>
                  </c:pt>
                  <c:pt idx="4">
                    <c:v>3.5196687370600417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'TS stab'!$B$31:$B$35</c:f>
              <c:numCache>
                <c:formatCode>0</c:formatCode>
                <c:ptCount val="5"/>
                <c:pt idx="0" formatCode="0.0">
                  <c:v>5500</c:v>
                </c:pt>
                <c:pt idx="1">
                  <c:v>13750</c:v>
                </c:pt>
                <c:pt idx="2">
                  <c:v>27500</c:v>
                </c:pt>
                <c:pt idx="3">
                  <c:v>41250</c:v>
                </c:pt>
                <c:pt idx="4">
                  <c:v>55000</c:v>
                </c:pt>
              </c:numCache>
            </c:numRef>
          </c:xVal>
          <c:yVal>
            <c:numRef>
              <c:f>'TS stab'!$K$31:$K$35</c:f>
              <c:numCache>
                <c:formatCode>0.0</c:formatCode>
                <c:ptCount val="5"/>
                <c:pt idx="0">
                  <c:v>-18.638573743922205</c:v>
                </c:pt>
                <c:pt idx="1">
                  <c:v>-6.8181818181818175</c:v>
                </c:pt>
                <c:pt idx="2">
                  <c:v>-3.0888030888030888</c:v>
                </c:pt>
                <c:pt idx="3">
                  <c:v>-1.8229166666666667</c:v>
                </c:pt>
                <c:pt idx="4">
                  <c:v>-1.0351966873706004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646976"/>
        <c:axId val="131648896"/>
      </c:scatterChart>
      <c:valAx>
        <c:axId val="131646976"/>
        <c:scaling>
          <c:logBase val="10"/>
          <c:orientation val="minMax"/>
        </c:scaling>
        <c:delete val="0"/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Nominal flow (mL/min)</a:t>
                </a:r>
              </a:p>
            </c:rich>
          </c:tx>
          <c:layout>
            <c:manualLayout>
              <c:xMode val="edge"/>
              <c:yMode val="edge"/>
              <c:x val="0.41553191338227513"/>
              <c:y val="0.9512592894279019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648896"/>
        <c:crossesAt val="-25"/>
        <c:crossBetween val="midCat"/>
        <c:majorUnit val="10"/>
      </c:valAx>
      <c:valAx>
        <c:axId val="131648896"/>
        <c:scaling>
          <c:orientation val="minMax"/>
          <c:max val="5"/>
          <c:min val="-2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lang="fi-FI" b="1" baseline="0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Calibration correction (%)</a:t>
                </a:r>
                <a:endParaRPr lang="fi-FI" b="1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9042190091597144E-3"/>
              <c:y val="0.31497797689081969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646976"/>
        <c:crosses val="autoZero"/>
        <c:crossBetween val="midCat"/>
        <c:majorUnit val="5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MFC(1)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32716635320472"/>
          <c:y val="0.15463605504683761"/>
          <c:w val="0.63225540806369618"/>
          <c:h val="0.697473415049923"/>
        </c:manualLayout>
      </c:layout>
      <c:scatterChart>
        <c:scatterStyle val="lineMarker"/>
        <c:varyColors val="0"/>
        <c:ser>
          <c:idx val="0"/>
          <c:order val="0"/>
          <c:tx>
            <c:v>MIKES</c:v>
          </c:tx>
          <c:spPr>
            <a:ln>
              <a:noFill/>
            </a:ln>
          </c:spPr>
          <c:marker>
            <c:symbol val="square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'Comparison (FLOWMEKO)'!$F$3:$F$7</c:f>
                <c:numCache>
                  <c:formatCode>General</c:formatCode>
                  <c:ptCount val="5"/>
                  <c:pt idx="0">
                    <c:v>1.1236854781654118</c:v>
                  </c:pt>
                  <c:pt idx="1">
                    <c:v>0.99597493356425415</c:v>
                  </c:pt>
                  <c:pt idx="2">
                    <c:v>0.95941333820146346</c:v>
                  </c:pt>
                  <c:pt idx="3">
                    <c:v>0.94531138679506321</c:v>
                  </c:pt>
                  <c:pt idx="4">
                    <c:v>0.95252689084697684</c:v>
                  </c:pt>
                </c:numCache>
              </c:numRef>
            </c:plus>
            <c:minus>
              <c:numRef>
                <c:f>'Comparison (FLOWMEKO)'!$F$3:$F$7</c:f>
                <c:numCache>
                  <c:formatCode>General</c:formatCode>
                  <c:ptCount val="5"/>
                  <c:pt idx="0">
                    <c:v>1.1236854781654118</c:v>
                  </c:pt>
                  <c:pt idx="1">
                    <c:v>0.99597493356425415</c:v>
                  </c:pt>
                  <c:pt idx="2">
                    <c:v>0.95941333820146346</c:v>
                  </c:pt>
                  <c:pt idx="3">
                    <c:v>0.94531138679506321</c:v>
                  </c:pt>
                  <c:pt idx="4">
                    <c:v>0.95252689084697684</c:v>
                  </c:pt>
                </c:numCache>
              </c:numRef>
            </c:minus>
          </c:errBars>
          <c:xVal>
            <c:numRef>
              <c:f>'Comparison (FLOWMEKO)'!$A$3:$A$7</c:f>
              <c:numCache>
                <c:formatCode>General</c:formatCode>
                <c:ptCount val="5"/>
                <c:pt idx="0">
                  <c:v>5</c:v>
                </c:pt>
                <c:pt idx="1">
                  <c:v>12.5</c:v>
                </c:pt>
                <c:pt idx="2">
                  <c:v>25</c:v>
                </c:pt>
                <c:pt idx="3">
                  <c:v>37.5</c:v>
                </c:pt>
                <c:pt idx="4">
                  <c:v>50</c:v>
                </c:pt>
              </c:numCache>
            </c:numRef>
          </c:xVal>
          <c:yVal>
            <c:numRef>
              <c:f>'Comparison (FLOWMEKO)'!$E$3:$E$7</c:f>
              <c:numCache>
                <c:formatCode>0.0</c:formatCode>
                <c:ptCount val="5"/>
                <c:pt idx="0">
                  <c:v>-12.278290158149579</c:v>
                </c:pt>
                <c:pt idx="1">
                  <c:v>-5.8462693232122058</c:v>
                </c:pt>
                <c:pt idx="2">
                  <c:v>-4.6359116620609857</c:v>
                </c:pt>
                <c:pt idx="3">
                  <c:v>-4.1767039845506408</c:v>
                </c:pt>
                <c:pt idx="4">
                  <c:v>-3.5305110414673546</c:v>
                </c:pt>
              </c:numCache>
            </c:numRef>
          </c:yVal>
          <c:smooth val="0"/>
        </c:ser>
        <c:ser>
          <c:idx val="1"/>
          <c:order val="1"/>
          <c:tx>
            <c:v>NMISA</c:v>
          </c:tx>
          <c:spPr>
            <a:ln>
              <a:noFill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'Comparison (FLOWMEKO)'!$W$3:$W$7</c:f>
                <c:numCache>
                  <c:formatCode>General</c:formatCode>
                  <c:ptCount val="5"/>
                  <c:pt idx="0">
                    <c:v>4.9531998668332013</c:v>
                  </c:pt>
                  <c:pt idx="1">
                    <c:v>1.4598399919228324</c:v>
                  </c:pt>
                  <c:pt idx="2">
                    <c:v>0.81776484943214056</c:v>
                  </c:pt>
                  <c:pt idx="3">
                    <c:v>0.52231273619361784</c:v>
                  </c:pt>
                  <c:pt idx="4">
                    <c:v>0.84782537033986416</c:v>
                  </c:pt>
                </c:numCache>
              </c:numRef>
            </c:plus>
            <c:minus>
              <c:numRef>
                <c:f>'Comparison (FLOWMEKO)'!$W$3:$W$7</c:f>
                <c:numCache>
                  <c:formatCode>General</c:formatCode>
                  <c:ptCount val="5"/>
                  <c:pt idx="0">
                    <c:v>4.9531998668332013</c:v>
                  </c:pt>
                  <c:pt idx="1">
                    <c:v>1.4598399919228324</c:v>
                  </c:pt>
                  <c:pt idx="2">
                    <c:v>0.81776484943214056</c:v>
                  </c:pt>
                  <c:pt idx="3">
                    <c:v>0.52231273619361784</c:v>
                  </c:pt>
                  <c:pt idx="4">
                    <c:v>0.84782537033986416</c:v>
                  </c:pt>
                </c:numCache>
              </c:numRef>
            </c:minus>
          </c:errBars>
          <c:xVal>
            <c:numRef>
              <c:f>'Comparison (FLOWMEKO)'!$B$3:$B$7</c:f>
              <c:numCache>
                <c:formatCode>General</c:formatCode>
                <c:ptCount val="5"/>
                <c:pt idx="0">
                  <c:v>5.5</c:v>
                </c:pt>
                <c:pt idx="1">
                  <c:v>13.75</c:v>
                </c:pt>
                <c:pt idx="2">
                  <c:v>27.5</c:v>
                </c:pt>
                <c:pt idx="3">
                  <c:v>41.25</c:v>
                </c:pt>
                <c:pt idx="4">
                  <c:v>55</c:v>
                </c:pt>
              </c:numCache>
            </c:numRef>
          </c:xVal>
          <c:yVal>
            <c:numRef>
              <c:f>'Comparison (FLOWMEKO)'!$U$3:$U$7</c:f>
              <c:numCache>
                <c:formatCode>0.0</c:formatCode>
                <c:ptCount val="5"/>
                <c:pt idx="0">
                  <c:v>-7.5880076308251621</c:v>
                </c:pt>
                <c:pt idx="1">
                  <c:v>-4.3238687087130963</c:v>
                </c:pt>
                <c:pt idx="2">
                  <c:v>-4.2583265061819882</c:v>
                </c:pt>
                <c:pt idx="3">
                  <c:v>-4.8691684066738423</c:v>
                </c:pt>
                <c:pt idx="4">
                  <c:v>-4.3249433639046195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573632"/>
        <c:axId val="131588096"/>
      </c:scatterChart>
      <c:valAx>
        <c:axId val="131573632"/>
        <c:scaling>
          <c:orientation val="minMax"/>
        </c:scaling>
        <c:delete val="0"/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Nominal flow (mL/min)</a:t>
                </a:r>
              </a:p>
            </c:rich>
          </c:tx>
          <c:layout>
            <c:manualLayout>
              <c:xMode val="edge"/>
              <c:yMode val="edge"/>
              <c:x val="0.31178812360564312"/>
              <c:y val="0.938487972508591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588096"/>
        <c:crossesAt val="-16"/>
        <c:crossBetween val="midCat"/>
      </c:valAx>
      <c:valAx>
        <c:axId val="131588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lang="fi-FI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Calibration</a:t>
                </a:r>
                <a:r>
                  <a:rPr lang="fi-FI" b="1" baseline="0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 correction (%)</a:t>
                </a:r>
                <a:endParaRPr lang="fi-FI" b="1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3734177215189875E-2"/>
              <c:y val="0.22314243580377194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5736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MFC(2)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32716635320472"/>
          <c:y val="0.15463605504683761"/>
          <c:w val="0.63753241087010726"/>
          <c:h val="0.68456996887264843"/>
        </c:manualLayout>
      </c:layout>
      <c:scatterChart>
        <c:scatterStyle val="lineMarker"/>
        <c:varyColors val="0"/>
        <c:ser>
          <c:idx val="0"/>
          <c:order val="0"/>
          <c:tx>
            <c:v>MIKES</c:v>
          </c:tx>
          <c:spPr>
            <a:ln>
              <a:noFill/>
            </a:ln>
          </c:spPr>
          <c:marker>
            <c:symbol val="square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'Comparison (FLOWMEKO)'!$F$8:$F$12</c:f>
                <c:numCache>
                  <c:formatCode>General</c:formatCode>
                  <c:ptCount val="5"/>
                  <c:pt idx="0">
                    <c:v>2.1347391339096902</c:v>
                  </c:pt>
                  <c:pt idx="1">
                    <c:v>1.0209636256821546</c:v>
                  </c:pt>
                  <c:pt idx="2">
                    <c:v>0.96657221493088041</c:v>
                  </c:pt>
                  <c:pt idx="3">
                    <c:v>1.0013057741438238</c:v>
                  </c:pt>
                  <c:pt idx="4">
                    <c:v>0.71138398027076777</c:v>
                  </c:pt>
                </c:numCache>
              </c:numRef>
            </c:plus>
            <c:minus>
              <c:numRef>
                <c:f>'Comparison (FLOWMEKO)'!$F$8:$F$12</c:f>
                <c:numCache>
                  <c:formatCode>General</c:formatCode>
                  <c:ptCount val="5"/>
                  <c:pt idx="0">
                    <c:v>2.1347391339096902</c:v>
                  </c:pt>
                  <c:pt idx="1">
                    <c:v>1.0209636256821546</c:v>
                  </c:pt>
                  <c:pt idx="2">
                    <c:v>0.96657221493088041</c:v>
                  </c:pt>
                  <c:pt idx="3">
                    <c:v>1.0013057741438238</c:v>
                  </c:pt>
                  <c:pt idx="4">
                    <c:v>0.71138398027076777</c:v>
                  </c:pt>
                </c:numCache>
              </c:numRef>
            </c:minus>
          </c:errBars>
          <c:xVal>
            <c:numRef>
              <c:f>'Comparison (FLOWMEKO)'!$A$8:$A$12</c:f>
              <c:numCache>
                <c:formatCode>General</c:formatCode>
                <c:ptCount val="5"/>
                <c:pt idx="0">
                  <c:v>50</c:v>
                </c:pt>
                <c:pt idx="1">
                  <c:v>125</c:v>
                </c:pt>
                <c:pt idx="2">
                  <c:v>250</c:v>
                </c:pt>
                <c:pt idx="3">
                  <c:v>375</c:v>
                </c:pt>
                <c:pt idx="4">
                  <c:v>500</c:v>
                </c:pt>
              </c:numCache>
            </c:numRef>
          </c:xVal>
          <c:yVal>
            <c:numRef>
              <c:f>'Comparison (FLOWMEKO)'!$E$8:$E$12</c:f>
              <c:numCache>
                <c:formatCode>0.0</c:formatCode>
                <c:ptCount val="5"/>
                <c:pt idx="0">
                  <c:v>-14.53583751210204</c:v>
                </c:pt>
                <c:pt idx="1">
                  <c:v>-7.2277189896875091</c:v>
                </c:pt>
                <c:pt idx="2">
                  <c:v>-4.4736869959967063</c:v>
                </c:pt>
                <c:pt idx="3">
                  <c:v>-3.7798373931797578</c:v>
                </c:pt>
                <c:pt idx="4">
                  <c:v>-3.1076338289471548</c:v>
                </c:pt>
              </c:numCache>
            </c:numRef>
          </c:yVal>
          <c:smooth val="0"/>
        </c:ser>
        <c:ser>
          <c:idx val="1"/>
          <c:order val="1"/>
          <c:tx>
            <c:v>NMISA</c:v>
          </c:tx>
          <c:spPr>
            <a:ln>
              <a:noFill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'Comparison (FLOWMEKO)'!$W$8:$W$12</c:f>
                <c:numCache>
                  <c:formatCode>General</c:formatCode>
                  <c:ptCount val="5"/>
                  <c:pt idx="0">
                    <c:v>4.1104399757362415</c:v>
                  </c:pt>
                  <c:pt idx="1">
                    <c:v>1.099905858086988</c:v>
                  </c:pt>
                  <c:pt idx="2">
                    <c:v>0.58387443336925327</c:v>
                  </c:pt>
                  <c:pt idx="3">
                    <c:v>0.53990802038991037</c:v>
                  </c:pt>
                  <c:pt idx="4">
                    <c:v>0.5138240424182916</c:v>
                  </c:pt>
                </c:numCache>
              </c:numRef>
            </c:plus>
            <c:minus>
              <c:numRef>
                <c:f>'Comparison (FLOWMEKO)'!$W$8:$W$12</c:f>
                <c:numCache>
                  <c:formatCode>General</c:formatCode>
                  <c:ptCount val="5"/>
                  <c:pt idx="0">
                    <c:v>4.1104399757362415</c:v>
                  </c:pt>
                  <c:pt idx="1">
                    <c:v>1.099905858086988</c:v>
                  </c:pt>
                  <c:pt idx="2">
                    <c:v>0.58387443336925327</c:v>
                  </c:pt>
                  <c:pt idx="3">
                    <c:v>0.53990802038991037</c:v>
                  </c:pt>
                  <c:pt idx="4">
                    <c:v>0.5138240424182916</c:v>
                  </c:pt>
                </c:numCache>
              </c:numRef>
            </c:minus>
          </c:errBars>
          <c:xVal>
            <c:numRef>
              <c:f>'Comparison (FLOWMEKO)'!$B$8:$B$12</c:f>
              <c:numCache>
                <c:formatCode>General</c:formatCode>
                <c:ptCount val="5"/>
                <c:pt idx="0">
                  <c:v>55</c:v>
                </c:pt>
                <c:pt idx="1">
                  <c:v>137.5</c:v>
                </c:pt>
                <c:pt idx="2">
                  <c:v>275</c:v>
                </c:pt>
                <c:pt idx="3">
                  <c:v>412.5</c:v>
                </c:pt>
                <c:pt idx="4">
                  <c:v>550</c:v>
                </c:pt>
              </c:numCache>
            </c:numRef>
          </c:xVal>
          <c:yVal>
            <c:numRef>
              <c:f>'Comparison (FLOWMEKO)'!$U$8:$U$12</c:f>
              <c:numCache>
                <c:formatCode>0.0</c:formatCode>
                <c:ptCount val="5"/>
                <c:pt idx="0">
                  <c:v>-10.23026691148246</c:v>
                </c:pt>
                <c:pt idx="1">
                  <c:v>-5.4938014725116258</c:v>
                </c:pt>
                <c:pt idx="2">
                  <c:v>-3.4945266959979784</c:v>
                </c:pt>
                <c:pt idx="3">
                  <c:v>-3.0072115855495132</c:v>
                </c:pt>
                <c:pt idx="4">
                  <c:v>-2.8707240033532178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951232"/>
        <c:axId val="131957504"/>
      </c:scatterChart>
      <c:valAx>
        <c:axId val="131951232"/>
        <c:scaling>
          <c:orientation val="minMax"/>
        </c:scaling>
        <c:delete val="0"/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Nominal flow (mLmin)</a:t>
                </a:r>
              </a:p>
            </c:rich>
          </c:tx>
          <c:layout>
            <c:manualLayout>
              <c:xMode val="edge"/>
              <c:yMode val="edge"/>
              <c:x val="0.33026053353278484"/>
              <c:y val="0.934199485722019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957504"/>
        <c:crossesAt val="-20"/>
        <c:crossBetween val="midCat"/>
      </c:valAx>
      <c:valAx>
        <c:axId val="131957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lang="fi-FI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Calibration</a:t>
                </a:r>
                <a:r>
                  <a:rPr lang="fi-FI" b="1" baseline="0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 correction (%)</a:t>
                </a:r>
                <a:endParaRPr lang="fi-FI" b="1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3734177215189875E-2"/>
              <c:y val="0.22314243580377194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9512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MFC(3)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32716635320472"/>
          <c:y val="0.15463605504683761"/>
          <c:w val="0.63753212513132063"/>
          <c:h val="0.6845868171117786"/>
        </c:manualLayout>
      </c:layout>
      <c:scatterChart>
        <c:scatterStyle val="lineMarker"/>
        <c:varyColors val="0"/>
        <c:ser>
          <c:idx val="0"/>
          <c:order val="0"/>
          <c:tx>
            <c:v>MIKES</c:v>
          </c:tx>
          <c:spPr>
            <a:ln>
              <a:noFill/>
            </a:ln>
          </c:spPr>
          <c:marker>
            <c:symbol val="square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'Comparison (FLOWMEKO)'!$F$13:$F$17</c:f>
                <c:numCache>
                  <c:formatCode>General</c:formatCode>
                  <c:ptCount val="5"/>
                  <c:pt idx="0">
                    <c:v>0.72282257871695832</c:v>
                  </c:pt>
                  <c:pt idx="1">
                    <c:v>0.7738640402357877</c:v>
                  </c:pt>
                  <c:pt idx="2">
                    <c:v>0.76866774181806297</c:v>
                  </c:pt>
                  <c:pt idx="3">
                    <c:v>0.75791577838836088</c:v>
                  </c:pt>
                  <c:pt idx="4">
                    <c:v>0.73899840059855515</c:v>
                  </c:pt>
                </c:numCache>
              </c:numRef>
            </c:plus>
            <c:minus>
              <c:numRef>
                <c:f>'Comparison (FLOWMEKO)'!$F$13:$F$17</c:f>
                <c:numCache>
                  <c:formatCode>General</c:formatCode>
                  <c:ptCount val="5"/>
                  <c:pt idx="0">
                    <c:v>0.72282257871695832</c:v>
                  </c:pt>
                  <c:pt idx="1">
                    <c:v>0.7738640402357877</c:v>
                  </c:pt>
                  <c:pt idx="2">
                    <c:v>0.76866774181806297</c:v>
                  </c:pt>
                  <c:pt idx="3">
                    <c:v>0.75791577838836088</c:v>
                  </c:pt>
                  <c:pt idx="4">
                    <c:v>0.73899840059855515</c:v>
                  </c:pt>
                </c:numCache>
              </c:numRef>
            </c:minus>
          </c:errBars>
          <c:xVal>
            <c:numRef>
              <c:f>'Comparison (FLOWMEKO)'!$A$13:$A$17</c:f>
              <c:numCache>
                <c:formatCode>General</c:formatCode>
                <c:ptCount val="5"/>
                <c:pt idx="0">
                  <c:v>500</c:v>
                </c:pt>
                <c:pt idx="1">
                  <c:v>1250</c:v>
                </c:pt>
                <c:pt idx="2">
                  <c:v>2500</c:v>
                </c:pt>
                <c:pt idx="3">
                  <c:v>3750</c:v>
                </c:pt>
                <c:pt idx="4">
                  <c:v>5000</c:v>
                </c:pt>
              </c:numCache>
            </c:numRef>
          </c:xVal>
          <c:yVal>
            <c:numRef>
              <c:f>'Comparison (FLOWMEKO)'!$E$13:$E$17</c:f>
              <c:numCache>
                <c:formatCode>0.0</c:formatCode>
                <c:ptCount val="5"/>
                <c:pt idx="0">
                  <c:v>-0.21481923525498689</c:v>
                </c:pt>
                <c:pt idx="1">
                  <c:v>-0.54903590033769323</c:v>
                </c:pt>
                <c:pt idx="2">
                  <c:v>-7.381013987997577E-2</c:v>
                </c:pt>
                <c:pt idx="3">
                  <c:v>-0.42114203428458113</c:v>
                </c:pt>
                <c:pt idx="4">
                  <c:v>-5.0200081558660875E-2</c:v>
                </c:pt>
              </c:numCache>
            </c:numRef>
          </c:yVal>
          <c:smooth val="0"/>
        </c:ser>
        <c:ser>
          <c:idx val="1"/>
          <c:order val="1"/>
          <c:tx>
            <c:v>NMISA</c:v>
          </c:tx>
          <c:spPr>
            <a:ln>
              <a:noFill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'Comparison (FLOWMEKO)'!$W$13:$W$17</c:f>
                <c:numCache>
                  <c:formatCode>General</c:formatCode>
                  <c:ptCount val="5"/>
                  <c:pt idx="0">
                    <c:v>2.7654599423360673</c:v>
                  </c:pt>
                  <c:pt idx="1">
                    <c:v>0.91824452842668747</c:v>
                  </c:pt>
                  <c:pt idx="2">
                    <c:v>0.48589303026712871</c:v>
                  </c:pt>
                  <c:pt idx="3">
                    <c:v>0.19301400630993484</c:v>
                  </c:pt>
                  <c:pt idx="4">
                    <c:v>0.17562904129065532</c:v>
                  </c:pt>
                </c:numCache>
              </c:numRef>
            </c:plus>
            <c:minus>
              <c:numRef>
                <c:f>'Comparison (FLOWMEKO)'!$W$13:$W$17</c:f>
                <c:numCache>
                  <c:formatCode>General</c:formatCode>
                  <c:ptCount val="5"/>
                  <c:pt idx="0">
                    <c:v>2.7654599423360673</c:v>
                  </c:pt>
                  <c:pt idx="1">
                    <c:v>0.91824452842668747</c:v>
                  </c:pt>
                  <c:pt idx="2">
                    <c:v>0.48589303026712871</c:v>
                  </c:pt>
                  <c:pt idx="3">
                    <c:v>0.19301400630993484</c:v>
                  </c:pt>
                  <c:pt idx="4">
                    <c:v>0.17562904129065532</c:v>
                  </c:pt>
                </c:numCache>
              </c:numRef>
            </c:minus>
          </c:errBars>
          <c:xVal>
            <c:numRef>
              <c:f>'Comparison (FLOWMEKO)'!$B$13:$B$17</c:f>
              <c:numCache>
                <c:formatCode>General</c:formatCode>
                <c:ptCount val="5"/>
                <c:pt idx="0">
                  <c:v>550</c:v>
                </c:pt>
                <c:pt idx="1">
                  <c:v>1375</c:v>
                </c:pt>
                <c:pt idx="2">
                  <c:v>2750</c:v>
                </c:pt>
                <c:pt idx="3">
                  <c:v>4125</c:v>
                </c:pt>
                <c:pt idx="4">
                  <c:v>5500</c:v>
                </c:pt>
              </c:numCache>
            </c:numRef>
          </c:xVal>
          <c:yVal>
            <c:numRef>
              <c:f>'Comparison (FLOWMEKO)'!$U$13:$U$17</c:f>
              <c:numCache>
                <c:formatCode>0.0</c:formatCode>
                <c:ptCount val="5"/>
                <c:pt idx="0">
                  <c:v>1.3575110291057872</c:v>
                </c:pt>
                <c:pt idx="1">
                  <c:v>0.17609719125882914</c:v>
                </c:pt>
                <c:pt idx="2">
                  <c:v>0.4336526755161243</c:v>
                </c:pt>
                <c:pt idx="3">
                  <c:v>-0.11746965546873375</c:v>
                </c:pt>
                <c:pt idx="4">
                  <c:v>0.17121918144399009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952128"/>
        <c:axId val="145966592"/>
      </c:scatterChart>
      <c:valAx>
        <c:axId val="145952128"/>
        <c:scaling>
          <c:orientation val="minMax"/>
        </c:scaling>
        <c:delete val="0"/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Nominal flow (mL/min)</a:t>
                </a:r>
              </a:p>
            </c:rich>
          </c:tx>
          <c:layout>
            <c:manualLayout>
              <c:xMode val="edge"/>
              <c:yMode val="edge"/>
              <c:x val="0.31970319920707979"/>
              <c:y val="0.938487972508591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45966592"/>
        <c:crossesAt val="-50"/>
        <c:crossBetween val="midCat"/>
      </c:valAx>
      <c:valAx>
        <c:axId val="145966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lang="fi-FI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Calibration</a:t>
                </a:r>
                <a:r>
                  <a:rPr lang="fi-FI" b="1" baseline="0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 correction (%)</a:t>
                </a:r>
                <a:endParaRPr lang="fi-FI" b="1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6273480611908057E-3"/>
              <c:y val="0.2231424358037719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4595212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MFC(4)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32716635320472"/>
          <c:y val="0.15463605504683761"/>
          <c:w val="0.64017098811601425"/>
          <c:h val="0.6888823497578267"/>
        </c:manualLayout>
      </c:layout>
      <c:scatterChart>
        <c:scatterStyle val="lineMarker"/>
        <c:varyColors val="0"/>
        <c:ser>
          <c:idx val="0"/>
          <c:order val="0"/>
          <c:tx>
            <c:v>MIKES</c:v>
          </c:tx>
          <c:spPr>
            <a:ln>
              <a:noFill/>
            </a:ln>
          </c:spPr>
          <c:marker>
            <c:symbol val="square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'Comparison (FLOWMEKO)'!$F$18:$F$22</c:f>
                <c:numCache>
                  <c:formatCode>General</c:formatCode>
                  <c:ptCount val="5"/>
                  <c:pt idx="0">
                    <c:v>1.1692852587509333</c:v>
                  </c:pt>
                  <c:pt idx="1">
                    <c:v>0.74405176553569519</c:v>
                  </c:pt>
                  <c:pt idx="2">
                    <c:v>0.74222273285134677</c:v>
                  </c:pt>
                  <c:pt idx="3">
                    <c:v>1.0814754052923017</c:v>
                  </c:pt>
                  <c:pt idx="4">
                    <c:v>1.4570777586912207</c:v>
                  </c:pt>
                </c:numCache>
              </c:numRef>
            </c:plus>
            <c:minus>
              <c:numRef>
                <c:f>'Comparison (FLOWMEKO)'!$F$18:$F$22</c:f>
                <c:numCache>
                  <c:formatCode>General</c:formatCode>
                  <c:ptCount val="5"/>
                  <c:pt idx="0">
                    <c:v>1.1692852587509333</c:v>
                  </c:pt>
                  <c:pt idx="1">
                    <c:v>0.74405176553569519</c:v>
                  </c:pt>
                  <c:pt idx="2">
                    <c:v>0.74222273285134677</c:v>
                  </c:pt>
                  <c:pt idx="3">
                    <c:v>1.0814754052923017</c:v>
                  </c:pt>
                  <c:pt idx="4">
                    <c:v>1.4570777586912207</c:v>
                  </c:pt>
                </c:numCache>
              </c:numRef>
            </c:minus>
          </c:errBars>
          <c:xVal>
            <c:numRef>
              <c:f>'Comparison (FLOWMEKO)'!$A$18:$A$22</c:f>
              <c:numCache>
                <c:formatCode>General</c:formatCode>
                <c:ptCount val="5"/>
                <c:pt idx="0">
                  <c:v>5000</c:v>
                </c:pt>
                <c:pt idx="1">
                  <c:v>12500</c:v>
                </c:pt>
                <c:pt idx="2">
                  <c:v>25000</c:v>
                </c:pt>
                <c:pt idx="3">
                  <c:v>37500</c:v>
                </c:pt>
                <c:pt idx="4">
                  <c:v>50000</c:v>
                </c:pt>
              </c:numCache>
            </c:numRef>
          </c:xVal>
          <c:yVal>
            <c:numRef>
              <c:f>'Comparison (FLOWMEKO)'!$E$18:$E$22</c:f>
              <c:numCache>
                <c:formatCode>0.0</c:formatCode>
                <c:ptCount val="5"/>
                <c:pt idx="0">
                  <c:v>-18.929637300196138</c:v>
                </c:pt>
                <c:pt idx="1">
                  <c:v>-8.1891135909251975</c:v>
                </c:pt>
                <c:pt idx="2">
                  <c:v>-4.8403402054428124</c:v>
                </c:pt>
                <c:pt idx="3">
                  <c:v>-3.4141013560451574</c:v>
                </c:pt>
                <c:pt idx="4">
                  <c:v>-2.8842578818726166</c:v>
                </c:pt>
              </c:numCache>
            </c:numRef>
          </c:yVal>
          <c:smooth val="0"/>
        </c:ser>
        <c:ser>
          <c:idx val="1"/>
          <c:order val="1"/>
          <c:tx>
            <c:v>NMISA</c:v>
          </c:tx>
          <c:spPr>
            <a:ln>
              <a:noFill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'Comparison (FLOWMEKO)'!$W$18:$W$22</c:f>
                <c:numCache>
                  <c:formatCode>General</c:formatCode>
                  <c:ptCount val="5"/>
                  <c:pt idx="0">
                    <c:v>4.2289931437389221</c:v>
                  </c:pt>
                  <c:pt idx="1">
                    <c:v>0.70340323927439419</c:v>
                  </c:pt>
                  <c:pt idx="2">
                    <c:v>0.39228420026720295</c:v>
                  </c:pt>
                  <c:pt idx="3">
                    <c:v>0.36867430263446138</c:v>
                  </c:pt>
                  <c:pt idx="4">
                    <c:v>0.62305817559472476</c:v>
                  </c:pt>
                </c:numCache>
              </c:numRef>
            </c:plus>
            <c:minus>
              <c:numRef>
                <c:f>'Comparison (FLOWMEKO)'!$W$18:$W$22</c:f>
                <c:numCache>
                  <c:formatCode>General</c:formatCode>
                  <c:ptCount val="5"/>
                  <c:pt idx="0">
                    <c:v>4.2289931437389221</c:v>
                  </c:pt>
                  <c:pt idx="1">
                    <c:v>0.70340323927439419</c:v>
                  </c:pt>
                  <c:pt idx="2">
                    <c:v>0.39228420026720295</c:v>
                  </c:pt>
                  <c:pt idx="3">
                    <c:v>0.36867430263446138</c:v>
                  </c:pt>
                  <c:pt idx="4">
                    <c:v>0.62305817559472476</c:v>
                  </c:pt>
                </c:numCache>
              </c:numRef>
            </c:minus>
          </c:errBars>
          <c:xVal>
            <c:numRef>
              <c:f>'Comparison (FLOWMEKO)'!$B$18:$B$22</c:f>
              <c:numCache>
                <c:formatCode>General</c:formatCode>
                <c:ptCount val="5"/>
                <c:pt idx="0">
                  <c:v>5500</c:v>
                </c:pt>
                <c:pt idx="1">
                  <c:v>13750</c:v>
                </c:pt>
                <c:pt idx="2">
                  <c:v>27500</c:v>
                </c:pt>
                <c:pt idx="3">
                  <c:v>41250</c:v>
                </c:pt>
                <c:pt idx="4">
                  <c:v>55000</c:v>
                </c:pt>
              </c:numCache>
            </c:numRef>
          </c:xVal>
          <c:yVal>
            <c:numRef>
              <c:f>'Comparison (FLOWMEKO)'!$U$18:$U$22</c:f>
              <c:numCache>
                <c:formatCode>0.0</c:formatCode>
                <c:ptCount val="5"/>
                <c:pt idx="0">
                  <c:v>-17.372513052858888</c:v>
                </c:pt>
                <c:pt idx="1">
                  <c:v>-6.5686885236063324</c:v>
                </c:pt>
                <c:pt idx="2">
                  <c:v>-3.2493142361665996</c:v>
                </c:pt>
                <c:pt idx="3">
                  <c:v>-1.8308272734381088</c:v>
                </c:pt>
                <c:pt idx="4">
                  <c:v>-1.0728301989652498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666304"/>
        <c:axId val="131668224"/>
      </c:scatterChart>
      <c:valAx>
        <c:axId val="131666304"/>
        <c:scaling>
          <c:orientation val="minMax"/>
        </c:scaling>
        <c:delete val="0"/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Nominal flow (mL/min)</a:t>
                </a:r>
              </a:p>
            </c:rich>
          </c:tx>
          <c:layout>
            <c:manualLayout>
              <c:xMode val="edge"/>
              <c:yMode val="edge"/>
              <c:x val="0.32762195628687774"/>
              <c:y val="0.938487972508591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668224"/>
        <c:crossesAt val="-2500"/>
        <c:crossBetween val="midCat"/>
      </c:valAx>
      <c:valAx>
        <c:axId val="131668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lang="fi-FI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Calibration</a:t>
                </a:r>
                <a:r>
                  <a:rPr lang="fi-FI" b="1" baseline="0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 correction (%)</a:t>
                </a:r>
                <a:endParaRPr lang="fi-FI" b="1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6273480611908057E-3"/>
              <c:y val="0.2231424358037719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6663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MFC(4)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32716635320472"/>
          <c:y val="0.15463605504683761"/>
          <c:w val="0.64017098811601425"/>
          <c:h val="0.6888823497578267"/>
        </c:manualLayout>
      </c:layout>
      <c:scatterChart>
        <c:scatterStyle val="lineMarker"/>
        <c:varyColors val="0"/>
        <c:ser>
          <c:idx val="0"/>
          <c:order val="0"/>
          <c:tx>
            <c:v>MIKES</c:v>
          </c:tx>
          <c:spPr>
            <a:ln>
              <a:noFill/>
            </a:ln>
          </c:spPr>
          <c:marker>
            <c:symbol val="square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'NMISA follow-up_RH'!$H$3:$H$7</c:f>
                <c:numCache>
                  <c:formatCode>General</c:formatCode>
                  <c:ptCount val="5"/>
                  <c:pt idx="0">
                    <c:v>1.1692852587509333</c:v>
                  </c:pt>
                  <c:pt idx="1">
                    <c:v>0.74405176553569519</c:v>
                  </c:pt>
                  <c:pt idx="2">
                    <c:v>0.74222273285134677</c:v>
                  </c:pt>
                  <c:pt idx="3">
                    <c:v>1.0814754052923017</c:v>
                  </c:pt>
                  <c:pt idx="4">
                    <c:v>1.4570777586912207</c:v>
                  </c:pt>
                </c:numCache>
              </c:numRef>
            </c:plus>
            <c:minus>
              <c:numRef>
                <c:f>'NMISA follow-up_RH'!$H$3:$H$7</c:f>
                <c:numCache>
                  <c:formatCode>General</c:formatCode>
                  <c:ptCount val="5"/>
                  <c:pt idx="0">
                    <c:v>1.1692852587509333</c:v>
                  </c:pt>
                  <c:pt idx="1">
                    <c:v>0.74405176553569519</c:v>
                  </c:pt>
                  <c:pt idx="2">
                    <c:v>0.74222273285134677</c:v>
                  </c:pt>
                  <c:pt idx="3">
                    <c:v>1.0814754052923017</c:v>
                  </c:pt>
                  <c:pt idx="4">
                    <c:v>1.4570777586912207</c:v>
                  </c:pt>
                </c:numCache>
              </c:numRef>
            </c:minus>
          </c:errBars>
          <c:xVal>
            <c:numRef>
              <c:f>'NMISA follow-up_RH'!$A$3:$A$7</c:f>
              <c:numCache>
                <c:formatCode>General</c:formatCode>
                <c:ptCount val="5"/>
                <c:pt idx="0">
                  <c:v>5000</c:v>
                </c:pt>
                <c:pt idx="1">
                  <c:v>12500</c:v>
                </c:pt>
                <c:pt idx="2">
                  <c:v>25000</c:v>
                </c:pt>
                <c:pt idx="3">
                  <c:v>37500</c:v>
                </c:pt>
                <c:pt idx="4">
                  <c:v>50000</c:v>
                </c:pt>
              </c:numCache>
            </c:numRef>
          </c:xVal>
          <c:yVal>
            <c:numRef>
              <c:f>'NMISA follow-up_RH'!$G$3:$G$7</c:f>
              <c:numCache>
                <c:formatCode>0.0</c:formatCode>
                <c:ptCount val="5"/>
                <c:pt idx="0">
                  <c:v>-18.929637300196138</c:v>
                </c:pt>
                <c:pt idx="1">
                  <c:v>-8.1891135909251975</c:v>
                </c:pt>
                <c:pt idx="2">
                  <c:v>-4.8403402054428124</c:v>
                </c:pt>
                <c:pt idx="3">
                  <c:v>-3.4141013560451574</c:v>
                </c:pt>
                <c:pt idx="4">
                  <c:v>-2.8842578818726166</c:v>
                </c:pt>
              </c:numCache>
            </c:numRef>
          </c:yVal>
          <c:smooth val="0"/>
        </c:ser>
        <c:ser>
          <c:idx val="1"/>
          <c:order val="1"/>
          <c:tx>
            <c:v>NMISA1</c:v>
          </c:tx>
          <c:spPr>
            <a:ln>
              <a:noFill/>
            </a:ln>
          </c:spPr>
          <c:marker>
            <c:symbol val="diamond"/>
            <c:size val="7"/>
          </c:marker>
          <c:errBars>
            <c:errDir val="y"/>
            <c:errBarType val="both"/>
            <c:errValType val="cust"/>
            <c:noEndCap val="0"/>
            <c:plus>
              <c:numRef>
                <c:f>'NMISA follow-up_RH'!$L$3:$L$7</c:f>
                <c:numCache>
                  <c:formatCode>General</c:formatCode>
                  <c:ptCount val="5"/>
                  <c:pt idx="0">
                    <c:v>4.6700880698091201</c:v>
                  </c:pt>
                  <c:pt idx="1">
                    <c:v>0.74834055481968731</c:v>
                  </c:pt>
                  <c:pt idx="2">
                    <c:v>0.38597769288241313</c:v>
                  </c:pt>
                  <c:pt idx="3">
                    <c:v>0.52173005686857621</c:v>
                  </c:pt>
                  <c:pt idx="4">
                    <c:v>0.63264712208824159</c:v>
                  </c:pt>
                </c:numCache>
              </c:numRef>
            </c:plus>
            <c:minus>
              <c:numRef>
                <c:f>'NMISA follow-up_RH'!$L$3:$L$7</c:f>
                <c:numCache>
                  <c:formatCode>General</c:formatCode>
                  <c:ptCount val="5"/>
                  <c:pt idx="0">
                    <c:v>4.6700880698091201</c:v>
                  </c:pt>
                  <c:pt idx="1">
                    <c:v>0.74834055481968731</c:v>
                  </c:pt>
                  <c:pt idx="2">
                    <c:v>0.38597769288241313</c:v>
                  </c:pt>
                  <c:pt idx="3">
                    <c:v>0.52173005686857621</c:v>
                  </c:pt>
                  <c:pt idx="4">
                    <c:v>0.63264712208824159</c:v>
                  </c:pt>
                </c:numCache>
              </c:numRef>
            </c:minus>
          </c:errBars>
          <c:xVal>
            <c:numRef>
              <c:f>'NMISA follow-up_RH'!$B$3:$B$7</c:f>
              <c:numCache>
                <c:formatCode>General</c:formatCode>
                <c:ptCount val="5"/>
                <c:pt idx="0">
                  <c:v>6000</c:v>
                </c:pt>
                <c:pt idx="1">
                  <c:v>13500</c:v>
                </c:pt>
                <c:pt idx="2">
                  <c:v>26000</c:v>
                </c:pt>
                <c:pt idx="3">
                  <c:v>38500</c:v>
                </c:pt>
                <c:pt idx="4">
                  <c:v>51000</c:v>
                </c:pt>
              </c:numCache>
            </c:numRef>
          </c:xVal>
          <c:yVal>
            <c:numRef>
              <c:f>'NMISA follow-up_RH'!$K$3:$K$7</c:f>
              <c:numCache>
                <c:formatCode>0.0</c:formatCode>
                <c:ptCount val="5"/>
                <c:pt idx="0">
                  <c:v>-16.913335887388399</c:v>
                </c:pt>
                <c:pt idx="1">
                  <c:v>-6.5070755599458172</c:v>
                </c:pt>
                <c:pt idx="2">
                  <c:v>-3.2894292713825761</c:v>
                </c:pt>
                <c:pt idx="3">
                  <c:v>-1.8387514999739092</c:v>
                </c:pt>
                <c:pt idx="4">
                  <c:v>-1.0740239309318109</c:v>
                </c:pt>
              </c:numCache>
            </c:numRef>
          </c:yVal>
          <c:smooth val="0"/>
        </c:ser>
        <c:ser>
          <c:idx val="2"/>
          <c:order val="2"/>
          <c:tx>
            <c:v>NMISA2</c:v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noEndCap val="0"/>
            <c:plus>
              <c:numRef>
                <c:f>'NMISA follow-up_RH'!$P$3:$P$7</c:f>
                <c:numCache>
                  <c:formatCode>General</c:formatCode>
                  <c:ptCount val="5"/>
                  <c:pt idx="0">
                    <c:v>7.7795786061588341</c:v>
                  </c:pt>
                  <c:pt idx="1">
                    <c:v>1.5151515151515151</c:v>
                  </c:pt>
                  <c:pt idx="2">
                    <c:v>0.77220077220077221</c:v>
                  </c:pt>
                  <c:pt idx="3">
                    <c:v>0.52083333333333326</c:v>
                  </c:pt>
                  <c:pt idx="4">
                    <c:v>3.5196687370600417</c:v>
                  </c:pt>
                </c:numCache>
              </c:numRef>
            </c:plus>
            <c:minus>
              <c:numRef>
                <c:f>'NMISA follow-up_RH'!$P$3:$P$7</c:f>
                <c:numCache>
                  <c:formatCode>General</c:formatCode>
                  <c:ptCount val="5"/>
                  <c:pt idx="0">
                    <c:v>7.7795786061588341</c:v>
                  </c:pt>
                  <c:pt idx="1">
                    <c:v>1.5151515151515151</c:v>
                  </c:pt>
                  <c:pt idx="2">
                    <c:v>0.77220077220077221</c:v>
                  </c:pt>
                  <c:pt idx="3">
                    <c:v>0.52083333333333326</c:v>
                  </c:pt>
                  <c:pt idx="4">
                    <c:v>3.5196687370600417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'NMISA follow-up_RH'!$C$3:$C$7</c:f>
              <c:numCache>
                <c:formatCode>General</c:formatCode>
                <c:ptCount val="5"/>
                <c:pt idx="0">
                  <c:v>7000</c:v>
                </c:pt>
                <c:pt idx="1">
                  <c:v>14500</c:v>
                </c:pt>
                <c:pt idx="2">
                  <c:v>27000</c:v>
                </c:pt>
                <c:pt idx="3">
                  <c:v>39500</c:v>
                </c:pt>
                <c:pt idx="4">
                  <c:v>52000</c:v>
                </c:pt>
              </c:numCache>
            </c:numRef>
          </c:xVal>
          <c:yVal>
            <c:numRef>
              <c:f>'NMISA follow-up_RH'!$O$3:$O$7</c:f>
              <c:numCache>
                <c:formatCode>0.0</c:formatCode>
                <c:ptCount val="5"/>
                <c:pt idx="0">
                  <c:v>-18.638573743922205</c:v>
                </c:pt>
                <c:pt idx="1">
                  <c:v>-6.8181818181818175</c:v>
                </c:pt>
                <c:pt idx="2">
                  <c:v>-3.0888030888030888</c:v>
                </c:pt>
                <c:pt idx="3">
                  <c:v>-1.8229166666666667</c:v>
                </c:pt>
                <c:pt idx="4">
                  <c:v>-1.0351966873706004</c:v>
                </c:pt>
              </c:numCache>
            </c:numRef>
          </c:yVal>
          <c:smooth val="0"/>
        </c:ser>
        <c:ser>
          <c:idx val="3"/>
          <c:order val="3"/>
          <c:tx>
            <c:v>NMISA LFE</c:v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noEndCap val="0"/>
            <c:plus>
              <c:numRef>
                <c:f>'NMISA follow-up_RH'!$T$3:$T$7</c:f>
                <c:numCache>
                  <c:formatCode>General</c:formatCode>
                  <c:ptCount val="5"/>
                  <c:pt idx="0">
                    <c:v>0.19229188922672363</c:v>
                  </c:pt>
                  <c:pt idx="1">
                    <c:v>0.18810428501561266</c:v>
                  </c:pt>
                  <c:pt idx="2">
                    <c:v>0.19546970219615958</c:v>
                  </c:pt>
                  <c:pt idx="3">
                    <c:v>0.19750519750519752</c:v>
                  </c:pt>
                  <c:pt idx="4">
                    <c:v>0.198974358974359</c:v>
                  </c:pt>
                </c:numCache>
              </c:numRef>
            </c:plus>
            <c:minus>
              <c:numRef>
                <c:f>'NMISA follow-up_RH'!$T$3:$T$7</c:f>
                <c:numCache>
                  <c:formatCode>General</c:formatCode>
                  <c:ptCount val="5"/>
                  <c:pt idx="0">
                    <c:v>0.19229188922672363</c:v>
                  </c:pt>
                  <c:pt idx="1">
                    <c:v>0.18810428501561266</c:v>
                  </c:pt>
                  <c:pt idx="2">
                    <c:v>0.19546970219615958</c:v>
                  </c:pt>
                  <c:pt idx="3">
                    <c:v>0.19750519750519752</c:v>
                  </c:pt>
                  <c:pt idx="4">
                    <c:v>0.198974358974359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'NMISA follow-up_RH'!$D$3:$D$7</c:f>
              <c:numCache>
                <c:formatCode>General</c:formatCode>
                <c:ptCount val="5"/>
                <c:pt idx="0">
                  <c:v>8000</c:v>
                </c:pt>
                <c:pt idx="1">
                  <c:v>15500</c:v>
                </c:pt>
                <c:pt idx="2">
                  <c:v>28000</c:v>
                </c:pt>
                <c:pt idx="3">
                  <c:v>40500</c:v>
                </c:pt>
                <c:pt idx="4">
                  <c:v>53000</c:v>
                </c:pt>
              </c:numCache>
            </c:numRef>
          </c:xVal>
          <c:yVal>
            <c:numRef>
              <c:f>'NMISA follow-up_RH'!$S$3:$S$7</c:f>
              <c:numCache>
                <c:formatCode>0.0</c:formatCode>
                <c:ptCount val="5"/>
                <c:pt idx="0">
                  <c:v>-18.10830799572685</c:v>
                </c:pt>
                <c:pt idx="1">
                  <c:v>-6.5121703472405104</c:v>
                </c:pt>
                <c:pt idx="2">
                  <c:v>-3.1926718025372733</c:v>
                </c:pt>
                <c:pt idx="3">
                  <c:v>-2.4896049896049899</c:v>
                </c:pt>
                <c:pt idx="4">
                  <c:v>-2.2994871794871794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740800"/>
        <c:axId val="131742720"/>
      </c:scatterChart>
      <c:valAx>
        <c:axId val="131740800"/>
        <c:scaling>
          <c:orientation val="minMax"/>
        </c:scaling>
        <c:delete val="0"/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Nominal flow (mL/min)</a:t>
                </a:r>
              </a:p>
            </c:rich>
          </c:tx>
          <c:layout>
            <c:manualLayout>
              <c:xMode val="edge"/>
              <c:yMode val="edge"/>
              <c:x val="0.32762195628687774"/>
              <c:y val="0.938487972508591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742720"/>
        <c:crossesAt val="-2500"/>
        <c:crossBetween val="midCat"/>
      </c:valAx>
      <c:valAx>
        <c:axId val="131742720"/>
        <c:scaling>
          <c:orientation val="minMax"/>
          <c:min val="-2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lang="fi-FI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Calibration</a:t>
                </a:r>
                <a:r>
                  <a:rPr lang="fi-FI" b="1" baseline="0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 correction (%)</a:t>
                </a:r>
                <a:endParaRPr lang="fi-FI" b="1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6273480611908057E-3"/>
              <c:y val="0.2231424358037719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74080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MFC(4)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32716635320472"/>
          <c:y val="0.15463605504683761"/>
          <c:w val="0.59909189232899696"/>
          <c:h val="0.68031327382277729"/>
        </c:manualLayout>
      </c:layout>
      <c:scatterChart>
        <c:scatterStyle val="lineMarker"/>
        <c:varyColors val="0"/>
        <c:ser>
          <c:idx val="0"/>
          <c:order val="0"/>
          <c:tx>
            <c:v>MIKES-NMISA1</c:v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noEndCap val="0"/>
            <c:plus>
              <c:numRef>
                <c:f>'NMISA follow-up_RH'!$L$3:$L$7</c:f>
                <c:numCache>
                  <c:formatCode>General</c:formatCode>
                  <c:ptCount val="5"/>
                  <c:pt idx="0">
                    <c:v>4.6700880698091201</c:v>
                  </c:pt>
                  <c:pt idx="1">
                    <c:v>0.74834055481968731</c:v>
                  </c:pt>
                  <c:pt idx="2">
                    <c:v>0.38597769288241313</c:v>
                  </c:pt>
                  <c:pt idx="3">
                    <c:v>0.52173005686857621</c:v>
                  </c:pt>
                  <c:pt idx="4">
                    <c:v>0.63264712208824159</c:v>
                  </c:pt>
                </c:numCache>
              </c:numRef>
            </c:plus>
            <c:minus>
              <c:numRef>
                <c:f>'NMISA follow-up_RH'!$L$3:$L$7</c:f>
                <c:numCache>
                  <c:formatCode>General</c:formatCode>
                  <c:ptCount val="5"/>
                  <c:pt idx="0">
                    <c:v>4.6700880698091201</c:v>
                  </c:pt>
                  <c:pt idx="1">
                    <c:v>0.74834055481968731</c:v>
                  </c:pt>
                  <c:pt idx="2">
                    <c:v>0.38597769288241313</c:v>
                  </c:pt>
                  <c:pt idx="3">
                    <c:v>0.52173005686857621</c:v>
                  </c:pt>
                  <c:pt idx="4">
                    <c:v>0.63264712208824159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'NMISA follow-up_RH'!$A$3:$A$7</c:f>
              <c:numCache>
                <c:formatCode>General</c:formatCode>
                <c:ptCount val="5"/>
                <c:pt idx="0">
                  <c:v>5000</c:v>
                </c:pt>
                <c:pt idx="1">
                  <c:v>12500</c:v>
                </c:pt>
                <c:pt idx="2">
                  <c:v>25000</c:v>
                </c:pt>
                <c:pt idx="3">
                  <c:v>37500</c:v>
                </c:pt>
                <c:pt idx="4">
                  <c:v>50000</c:v>
                </c:pt>
              </c:numCache>
            </c:numRef>
          </c:xVal>
          <c:yVal>
            <c:numRef>
              <c:f>'NMISA follow-up_RH'!$U$3:$U$7</c:f>
              <c:numCache>
                <c:formatCode>0.0</c:formatCode>
                <c:ptCount val="5"/>
                <c:pt idx="0">
                  <c:v>-2.0163014128077386</c:v>
                </c:pt>
                <c:pt idx="1">
                  <c:v>-1.6820380309793803</c:v>
                </c:pt>
                <c:pt idx="2">
                  <c:v>-1.5509109340602363</c:v>
                </c:pt>
                <c:pt idx="3">
                  <c:v>-1.5753498560712482</c:v>
                </c:pt>
                <c:pt idx="4">
                  <c:v>-1.8102339509408056</c:v>
                </c:pt>
              </c:numCache>
            </c:numRef>
          </c:yVal>
          <c:smooth val="0"/>
        </c:ser>
        <c:ser>
          <c:idx val="1"/>
          <c:order val="1"/>
          <c:tx>
            <c:v>MIKES-NMISA2</c:v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noEndCap val="0"/>
            <c:plus>
              <c:numRef>
                <c:f>'NMISA follow-up_RH'!$P$3:$P$7</c:f>
                <c:numCache>
                  <c:formatCode>General</c:formatCode>
                  <c:ptCount val="5"/>
                  <c:pt idx="0">
                    <c:v>7.7795786061588341</c:v>
                  </c:pt>
                  <c:pt idx="1">
                    <c:v>1.5151515151515151</c:v>
                  </c:pt>
                  <c:pt idx="2">
                    <c:v>0.77220077220077221</c:v>
                  </c:pt>
                  <c:pt idx="3">
                    <c:v>0.52083333333333326</c:v>
                  </c:pt>
                  <c:pt idx="4">
                    <c:v>3.5196687370600417</c:v>
                  </c:pt>
                </c:numCache>
              </c:numRef>
            </c:plus>
            <c:minus>
              <c:numRef>
                <c:f>'NMISA follow-up_RH'!$P$3:$P$7</c:f>
                <c:numCache>
                  <c:formatCode>General</c:formatCode>
                  <c:ptCount val="5"/>
                  <c:pt idx="0">
                    <c:v>7.7795786061588341</c:v>
                  </c:pt>
                  <c:pt idx="1">
                    <c:v>1.5151515151515151</c:v>
                  </c:pt>
                  <c:pt idx="2">
                    <c:v>0.77220077220077221</c:v>
                  </c:pt>
                  <c:pt idx="3">
                    <c:v>0.52083333333333326</c:v>
                  </c:pt>
                  <c:pt idx="4">
                    <c:v>3.5196687370600417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'NMISA follow-up_RH'!$B$3:$B$7</c:f>
              <c:numCache>
                <c:formatCode>General</c:formatCode>
                <c:ptCount val="5"/>
                <c:pt idx="0">
                  <c:v>6000</c:v>
                </c:pt>
                <c:pt idx="1">
                  <c:v>13500</c:v>
                </c:pt>
                <c:pt idx="2">
                  <c:v>26000</c:v>
                </c:pt>
                <c:pt idx="3">
                  <c:v>38500</c:v>
                </c:pt>
                <c:pt idx="4">
                  <c:v>51000</c:v>
                </c:pt>
              </c:numCache>
            </c:numRef>
          </c:xVal>
          <c:yVal>
            <c:numRef>
              <c:f>'NMISA follow-up_RH'!$V$3:$V$7</c:f>
              <c:numCache>
                <c:formatCode>0.0</c:formatCode>
                <c:ptCount val="5"/>
                <c:pt idx="0">
                  <c:v>-0.29106355627393299</c:v>
                </c:pt>
                <c:pt idx="1">
                  <c:v>-1.3709317727433801</c:v>
                </c:pt>
                <c:pt idx="2">
                  <c:v>-1.7515371166397236</c:v>
                </c:pt>
                <c:pt idx="3">
                  <c:v>-1.5911846893784907</c:v>
                </c:pt>
                <c:pt idx="4">
                  <c:v>-1.8490611945020161</c:v>
                </c:pt>
              </c:numCache>
            </c:numRef>
          </c:yVal>
          <c:smooth val="0"/>
        </c:ser>
        <c:ser>
          <c:idx val="2"/>
          <c:order val="2"/>
          <c:tx>
            <c:v>MIKES-NMISA_LFE</c:v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noEndCap val="0"/>
            <c:plus>
              <c:numRef>
                <c:f>'NMISA follow-up_RH'!$T$3:$T$7</c:f>
                <c:numCache>
                  <c:formatCode>General</c:formatCode>
                  <c:ptCount val="5"/>
                  <c:pt idx="0">
                    <c:v>0.19229188922672363</c:v>
                  </c:pt>
                  <c:pt idx="1">
                    <c:v>0.18810428501561266</c:v>
                  </c:pt>
                  <c:pt idx="2">
                    <c:v>0.19546970219615958</c:v>
                  </c:pt>
                  <c:pt idx="3">
                    <c:v>0.19750519750519752</c:v>
                  </c:pt>
                  <c:pt idx="4">
                    <c:v>0.198974358974359</c:v>
                  </c:pt>
                </c:numCache>
              </c:numRef>
            </c:plus>
            <c:minus>
              <c:numRef>
                <c:f>'NMISA follow-up_RH'!$T$3:$T$7</c:f>
                <c:numCache>
                  <c:formatCode>General</c:formatCode>
                  <c:ptCount val="5"/>
                  <c:pt idx="0">
                    <c:v>0.19229188922672363</c:v>
                  </c:pt>
                  <c:pt idx="1">
                    <c:v>0.18810428501561266</c:v>
                  </c:pt>
                  <c:pt idx="2">
                    <c:v>0.19546970219615958</c:v>
                  </c:pt>
                  <c:pt idx="3">
                    <c:v>0.19750519750519752</c:v>
                  </c:pt>
                  <c:pt idx="4">
                    <c:v>0.198974358974359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1"/>
          </c:errBars>
          <c:xVal>
            <c:numRef>
              <c:f>'NMISA follow-up_RH'!$C$3:$C$7</c:f>
              <c:numCache>
                <c:formatCode>General</c:formatCode>
                <c:ptCount val="5"/>
                <c:pt idx="0">
                  <c:v>7000</c:v>
                </c:pt>
                <c:pt idx="1">
                  <c:v>14500</c:v>
                </c:pt>
                <c:pt idx="2">
                  <c:v>27000</c:v>
                </c:pt>
                <c:pt idx="3">
                  <c:v>39500</c:v>
                </c:pt>
                <c:pt idx="4">
                  <c:v>52000</c:v>
                </c:pt>
              </c:numCache>
            </c:numRef>
          </c:xVal>
          <c:yVal>
            <c:numRef>
              <c:f>'NMISA follow-up_RH'!$W$3:$W$7</c:f>
              <c:numCache>
                <c:formatCode>0.0</c:formatCode>
                <c:ptCount val="5"/>
                <c:pt idx="0">
                  <c:v>-0.82132930446928754</c:v>
                </c:pt>
                <c:pt idx="1">
                  <c:v>-1.6769432436846872</c:v>
                </c:pt>
                <c:pt idx="2">
                  <c:v>-1.6476684029055391</c:v>
                </c:pt>
                <c:pt idx="3">
                  <c:v>-0.92449636644016753</c:v>
                </c:pt>
                <c:pt idx="4">
                  <c:v>-0.58477070238543716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801472"/>
        <c:axId val="131803392"/>
      </c:scatterChart>
      <c:valAx>
        <c:axId val="131801472"/>
        <c:scaling>
          <c:orientation val="minMax"/>
        </c:scaling>
        <c:delete val="0"/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Nominal flow (mL/min)</a:t>
                </a:r>
              </a:p>
            </c:rich>
          </c:tx>
          <c:layout>
            <c:manualLayout>
              <c:xMode val="edge"/>
              <c:yMode val="edge"/>
              <c:x val="0.32762195628687774"/>
              <c:y val="0.938487972508591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803392"/>
        <c:crossesAt val="-2500"/>
        <c:crossBetween val="midCat"/>
      </c:valAx>
      <c:valAx>
        <c:axId val="131803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r>
                  <a:rPr lang="fi-FI" b="1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Calibration</a:t>
                </a:r>
                <a:r>
                  <a:rPr lang="fi-FI" b="1" baseline="0">
                    <a:latin typeface="Microsoft Sans Serif" panose="020B0604020202020204" pitchFamily="34" charset="0"/>
                    <a:cs typeface="Microsoft Sans Serif" panose="020B0604020202020204" pitchFamily="34" charset="0"/>
                  </a:rPr>
                  <a:t> correction (%)</a:t>
                </a:r>
                <a:endParaRPr lang="fi-FI" b="1">
                  <a:latin typeface="Microsoft Sans Serif" panose="020B0604020202020204" pitchFamily="34" charset="0"/>
                  <a:cs typeface="Microsoft Sans Serif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6273480611908057E-3"/>
              <c:y val="0.2231424358037719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1318014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6287109197319336"/>
          <c:y val="0.35988907556221283"/>
          <c:w val="0.2008182225026939"/>
          <c:h val="0.20179174789585169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F3803-04BF-49A3-83AD-56BB21E1527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CC9C9-BC38-46DF-887C-79865CCAE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70F53-4488-4E81-9D17-FE65C4C400C4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06382-EEED-4A88-813B-CF1D3B875E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3502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06382-EEED-4A88-813B-CF1D3B875E3C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3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6990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517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987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463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44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522"/>
          </a:xfrm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1752"/>
            <a:ext cx="7886700" cy="4905211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41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400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9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1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20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97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522"/>
          </a:xfrm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1752"/>
            <a:ext cx="7886700" cy="4905211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4133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20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96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06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68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89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7312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8858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337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763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34012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3043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8312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4000"/>
            <a:ext cx="7886700" cy="465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861A-C84C-4D46-AB08-9C6953E2945C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6265-D028-48D4-A398-4E6BC8EA48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808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4000"/>
            <a:ext cx="7886700" cy="465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861A-C84C-4D46-AB08-9C6953E2945C}" type="datetimeFigureOut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2016/09/16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6265-D028-48D4-A398-4E6BC8EA4893}" type="slidenum">
              <a:rPr lang="en-Z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ZA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0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3370" y="1184146"/>
            <a:ext cx="5681663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 smtClean="0">
                <a:solidFill>
                  <a:srgbClr val="D08018"/>
                </a:solidFill>
                <a:latin typeface="Helvetica Neue Light"/>
                <a:cs typeface="Helvetica Neue Light"/>
              </a:rPr>
              <a:t>NMISA </a:t>
            </a:r>
            <a:endParaRPr lang="en-US" sz="4800" dirty="0">
              <a:solidFill>
                <a:srgbClr val="D08018"/>
              </a:solidFill>
              <a:latin typeface="Helvetica Neue Light"/>
              <a:cs typeface="Helvetica Neue Light"/>
            </a:endParaRPr>
          </a:p>
          <a:p>
            <a:pPr>
              <a:lnSpc>
                <a:spcPct val="80000"/>
              </a:lnSpc>
              <a:defRPr/>
            </a:pPr>
            <a:r>
              <a:rPr lang="en-ZA" sz="3600" spc="100" dirty="0" smtClean="0">
                <a:solidFill>
                  <a:srgbClr val="000000"/>
                </a:solidFill>
                <a:latin typeface="Helvetica Neue Medium"/>
                <a:cs typeface="Helvetica Neue Medium"/>
              </a:rPr>
              <a:t>Bilateral </a:t>
            </a:r>
            <a:r>
              <a:rPr lang="en-ZA" sz="3600" spc="100" dirty="0">
                <a:solidFill>
                  <a:srgbClr val="000000"/>
                </a:solidFill>
                <a:latin typeface="Helvetica Neue Medium"/>
                <a:cs typeface="Helvetica Neue Medium"/>
              </a:rPr>
              <a:t>Comparison between NMISA and VTT-MIKES - Part of the NMISA Flow Laboratory Journey to Accreditation</a:t>
            </a:r>
          </a:p>
          <a:p>
            <a:pPr algn="ctr">
              <a:defRPr/>
            </a:pPr>
            <a:endParaRPr lang="en-US" sz="2000" dirty="0">
              <a:solidFill>
                <a:srgbClr val="D9B880"/>
              </a:solidFill>
              <a:latin typeface="Helvetica Neue"/>
              <a:cs typeface="Helvetica Neue"/>
            </a:endParaRPr>
          </a:p>
          <a:p>
            <a:pPr algn="ctr">
              <a:lnSpc>
                <a:spcPct val="50000"/>
              </a:lnSpc>
              <a:defRPr/>
            </a:pPr>
            <a:r>
              <a:rPr lang="en-US" sz="2000" dirty="0" smtClean="0">
                <a:solidFill>
                  <a:srgbClr val="046937"/>
                </a:solidFill>
                <a:latin typeface="Helvetica Neue"/>
                <a:cs typeface="Helvetica Neue"/>
              </a:rPr>
              <a:t>By : Deona Jonker</a:t>
            </a:r>
          </a:p>
          <a:p>
            <a:pPr algn="ctr">
              <a:lnSpc>
                <a:spcPct val="50000"/>
              </a:lnSpc>
              <a:defRPr/>
            </a:pPr>
            <a:endParaRPr lang="en-US" sz="2000" dirty="0">
              <a:solidFill>
                <a:srgbClr val="046937"/>
              </a:solidFill>
              <a:latin typeface="Helvetica Neue"/>
              <a:cs typeface="Helvetica Neue"/>
            </a:endParaRPr>
          </a:p>
          <a:p>
            <a:pPr algn="ctr">
              <a:lnSpc>
                <a:spcPct val="50000"/>
              </a:lnSpc>
              <a:defRPr/>
            </a:pPr>
            <a:r>
              <a:rPr lang="en-US" sz="2000" dirty="0" smtClean="0">
                <a:solidFill>
                  <a:srgbClr val="046937"/>
                </a:solidFill>
                <a:latin typeface="Helvetica Neue"/>
                <a:cs typeface="Helvetica Neue"/>
              </a:rPr>
              <a:t>         Richard </a:t>
            </a:r>
            <a:r>
              <a:rPr lang="en-US" sz="2000" dirty="0">
                <a:solidFill>
                  <a:srgbClr val="046937"/>
                </a:solidFill>
                <a:latin typeface="Helvetica Neue"/>
                <a:cs typeface="Helvetica Neue"/>
              </a:rPr>
              <a:t>Högström</a:t>
            </a:r>
          </a:p>
          <a:p>
            <a:pPr algn="ctr">
              <a:lnSpc>
                <a:spcPct val="50000"/>
              </a:lnSpc>
              <a:defRPr/>
            </a:pPr>
            <a:endParaRPr lang="en-US" sz="2000" dirty="0">
              <a:solidFill>
                <a:srgbClr val="046937"/>
              </a:solidFill>
              <a:latin typeface="Helvetica Neue"/>
              <a:cs typeface="Helvetica Neue"/>
            </a:endParaRPr>
          </a:p>
          <a:p>
            <a:pPr algn="ctr">
              <a:lnSpc>
                <a:spcPct val="50000"/>
              </a:lnSpc>
              <a:defRPr/>
            </a:pPr>
            <a:r>
              <a:rPr lang="en-US" sz="2000" dirty="0">
                <a:solidFill>
                  <a:srgbClr val="046937"/>
                </a:solidFill>
                <a:latin typeface="Helvetica Neue"/>
                <a:cs typeface="Helvetica Neue"/>
              </a:rPr>
              <a:t>       Mpilo Dlamini </a:t>
            </a:r>
          </a:p>
          <a:p>
            <a:pPr>
              <a:lnSpc>
                <a:spcPct val="50000"/>
              </a:lnSpc>
              <a:defRPr/>
            </a:pPr>
            <a:r>
              <a:rPr lang="en-US" sz="2000" dirty="0" smtClean="0">
                <a:solidFill>
                  <a:srgbClr val="046937"/>
                </a:solidFill>
                <a:latin typeface="Helvetica Neue"/>
                <a:cs typeface="Helvetica Neue"/>
              </a:rPr>
              <a:t> </a:t>
            </a:r>
            <a:endParaRPr lang="en-US" sz="2000" dirty="0">
              <a:solidFill>
                <a:srgbClr val="046937"/>
              </a:solidFill>
              <a:latin typeface="Helvetica Neue"/>
              <a:cs typeface="Helvetica Neue"/>
            </a:endParaRPr>
          </a:p>
          <a:p>
            <a:pPr>
              <a:defRPr/>
            </a:pPr>
            <a:endParaRPr lang="en-US" sz="4800" dirty="0">
              <a:solidFill>
                <a:srgbClr val="D9B880"/>
              </a:solidFill>
              <a:latin typeface="Helvetica Neue"/>
              <a:cs typeface="Helvetica Neu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34777" y="6611779"/>
            <a:ext cx="90922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000" dirty="0">
                <a:solidFill>
                  <a:srgbClr val="FFFFFF">
                    <a:lumMod val="6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TQM-5126-1</a:t>
            </a:r>
            <a:endParaRPr lang="en-US" sz="1000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0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MIKES – NMISA Bilateral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Measurements </a:t>
            </a:r>
            <a:r>
              <a:rPr lang="en-ZA" dirty="0"/>
              <a:t>performed at VTT-MIKES</a:t>
            </a:r>
          </a:p>
          <a:p>
            <a:pPr lvl="1"/>
            <a:r>
              <a:rPr lang="en-ZA" dirty="0"/>
              <a:t>Calibrations below 30 000 mL/min were performed using the LFE (laminar flow element) calibration </a:t>
            </a:r>
            <a:r>
              <a:rPr lang="en-ZA" dirty="0" smtClean="0"/>
              <a:t>system</a:t>
            </a:r>
          </a:p>
          <a:p>
            <a:pPr lvl="1"/>
            <a:r>
              <a:rPr lang="en-ZA" dirty="0" smtClean="0"/>
              <a:t>Calibrations </a:t>
            </a:r>
            <a:r>
              <a:rPr lang="en-ZA" dirty="0"/>
              <a:t>above 30 000 mL/min, the DWS2 primary standard was </a:t>
            </a:r>
            <a:r>
              <a:rPr lang="en-ZA" dirty="0" smtClean="0"/>
              <a:t>used</a:t>
            </a:r>
          </a:p>
          <a:p>
            <a:pPr lvl="1"/>
            <a:r>
              <a:rPr lang="en-ZA" dirty="0" smtClean="0"/>
              <a:t>LFE </a:t>
            </a:r>
            <a:r>
              <a:rPr lang="en-ZA" dirty="0"/>
              <a:t>calibration system is calibrated against the DWS1 primary standard to establish traceability to SI </a:t>
            </a:r>
            <a:r>
              <a:rPr lang="en-ZA" dirty="0" smtClean="0"/>
              <a:t>units</a:t>
            </a:r>
            <a:endParaRPr lang="en-ZA" dirty="0"/>
          </a:p>
          <a:p>
            <a:pPr lvl="1"/>
            <a:r>
              <a:rPr lang="en-ZA" dirty="0" smtClean="0"/>
              <a:t>The </a:t>
            </a:r>
            <a:r>
              <a:rPr lang="en-ZA" dirty="0"/>
              <a:t>two primary standards, DWS1 and DWS2, are primary gravimetric standards for gas mass flow which are traceable to SI units through measurements of mass and time.  	</a:t>
            </a:r>
          </a:p>
          <a:p>
            <a:pPr lvl="1"/>
            <a:r>
              <a:rPr lang="en-ZA" dirty="0" smtClean="0"/>
              <a:t>At </a:t>
            </a:r>
            <a:r>
              <a:rPr lang="en-ZA" dirty="0"/>
              <a:t>each measurement point four one minute measurements were </a:t>
            </a:r>
            <a:r>
              <a:rPr lang="en-ZA" dirty="0" smtClean="0"/>
              <a:t>performed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660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MIKES – NMISA Bilateral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Measurements </a:t>
            </a:r>
            <a:r>
              <a:rPr lang="en-ZA" dirty="0"/>
              <a:t>performed at NMISA</a:t>
            </a:r>
          </a:p>
          <a:p>
            <a:pPr lvl="1"/>
            <a:r>
              <a:rPr lang="en-ZA" dirty="0"/>
              <a:t>NMISA performed two sets of measurements, one before and one after </a:t>
            </a:r>
            <a:r>
              <a:rPr lang="en-ZA" dirty="0" smtClean="0"/>
              <a:t>VTT-MIKES measurements</a:t>
            </a:r>
          </a:p>
          <a:p>
            <a:pPr lvl="1"/>
            <a:r>
              <a:rPr lang="en-ZA" dirty="0" smtClean="0"/>
              <a:t>Mass </a:t>
            </a:r>
            <a:r>
              <a:rPr lang="en-ZA" dirty="0"/>
              <a:t>flow controllers were calibrated against the Bios ML-800 reference gas flow </a:t>
            </a:r>
            <a:r>
              <a:rPr lang="en-ZA" dirty="0" smtClean="0"/>
              <a:t>standard</a:t>
            </a:r>
          </a:p>
          <a:p>
            <a:pPr lvl="1"/>
            <a:r>
              <a:rPr lang="en-ZA" dirty="0" smtClean="0"/>
              <a:t>Mass </a:t>
            </a:r>
            <a:r>
              <a:rPr lang="en-ZA" dirty="0"/>
              <a:t>flow controllers were connected in line with the </a:t>
            </a:r>
            <a:r>
              <a:rPr lang="en-ZA" dirty="0" smtClean="0"/>
              <a:t>Bios</a:t>
            </a:r>
            <a:endParaRPr lang="en-ZA" dirty="0"/>
          </a:p>
          <a:p>
            <a:pPr lvl="1"/>
            <a:r>
              <a:rPr lang="en-ZA" dirty="0" smtClean="0"/>
              <a:t>A </a:t>
            </a:r>
            <a:r>
              <a:rPr lang="en-ZA" dirty="0"/>
              <a:t>nitrogen gas cylinder was connected to the inlet of the flow bench with its outlet connected to the inlet of the mass flow </a:t>
            </a:r>
            <a:r>
              <a:rPr lang="en-ZA" dirty="0" smtClean="0"/>
              <a:t>controller</a:t>
            </a:r>
          </a:p>
          <a:p>
            <a:pPr lvl="1"/>
            <a:r>
              <a:rPr lang="en-ZA" dirty="0" smtClean="0"/>
              <a:t>The </a:t>
            </a:r>
            <a:r>
              <a:rPr lang="en-ZA" dirty="0"/>
              <a:t>outlet of the mass flow controller supplied the reference standard with the flow </a:t>
            </a:r>
            <a:r>
              <a:rPr lang="en-ZA" dirty="0" smtClean="0"/>
              <a:t>medium</a:t>
            </a:r>
          </a:p>
          <a:p>
            <a:pPr lvl="1"/>
            <a:r>
              <a:rPr lang="en-ZA" dirty="0" smtClean="0"/>
              <a:t>Ten consecutive </a:t>
            </a:r>
            <a:r>
              <a:rPr lang="en-ZA" dirty="0"/>
              <a:t>readings from the reference standard were acquired at each measuring </a:t>
            </a:r>
            <a:r>
              <a:rPr lang="en-ZA" dirty="0" smtClean="0"/>
              <a:t>point 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16443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MIKES – NMISA Bilateral Comparison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09" y="1610591"/>
            <a:ext cx="5829299" cy="388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9502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Method for Analysing 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At each measurement point, the relative calibration correction (       ) was determined as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The </a:t>
            </a:r>
            <a:r>
              <a:rPr lang="en-ZA" dirty="0"/>
              <a:t>difference between the reference laboratory and the participating laboratory (D</a:t>
            </a:r>
            <a:r>
              <a:rPr lang="en-ZA" baseline="-25000" dirty="0"/>
              <a:t>NMISA</a:t>
            </a:r>
            <a:r>
              <a:rPr lang="en-ZA" dirty="0"/>
              <a:t>) was determined </a:t>
            </a:r>
            <a:r>
              <a:rPr lang="en-ZA" dirty="0" smtClean="0"/>
              <a:t>as</a:t>
            </a:r>
          </a:p>
          <a:p>
            <a:pPr lvl="4"/>
            <a:endParaRPr lang="en-ZA" dirty="0"/>
          </a:p>
          <a:p>
            <a:pPr lvl="4"/>
            <a:endParaRPr lang="en-ZA" dirty="0" smtClean="0"/>
          </a:p>
          <a:p>
            <a:pPr marL="1371600" lvl="3" indent="0">
              <a:buNone/>
            </a:pPr>
            <a:endParaRPr lang="en-ZA" dirty="0"/>
          </a:p>
          <a:p>
            <a:pPr marL="1371600" lvl="3" indent="0">
              <a:buNone/>
            </a:pPr>
            <a:endParaRPr lang="en-ZA" dirty="0" smtClean="0"/>
          </a:p>
          <a:p>
            <a:pPr marL="1371600" lvl="3" indent="0">
              <a:buNone/>
            </a:pP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		</a:t>
            </a:r>
          </a:p>
          <a:p>
            <a:pPr marL="1371600" lvl="3" indent="0">
              <a:buNone/>
            </a:pPr>
            <a:r>
              <a:rPr lang="en-ZA" dirty="0"/>
              <a:t>	</a:t>
            </a:r>
            <a:r>
              <a:rPr lang="en-ZA" dirty="0" smtClean="0"/>
              <a:t>	</a:t>
            </a:r>
          </a:p>
          <a:p>
            <a:pPr marL="1371600" lvl="3" indent="0">
              <a:buNone/>
            </a:pPr>
            <a:endParaRPr lang="en-ZA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935" y="4536066"/>
            <a:ext cx="4178083" cy="59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461" y="2333192"/>
            <a:ext cx="3513065" cy="93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888" y="1624229"/>
            <a:ext cx="500632" cy="39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878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Method for Analysing 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087" y="1267340"/>
            <a:ext cx="7886700" cy="4905211"/>
          </a:xfrm>
        </p:spPr>
        <p:txBody>
          <a:bodyPr/>
          <a:lstStyle/>
          <a:p>
            <a:r>
              <a:rPr lang="en-ZA" dirty="0"/>
              <a:t>The uncertainty of the </a:t>
            </a:r>
            <a:r>
              <a:rPr lang="en-ZA" dirty="0" smtClean="0"/>
              <a:t>difference </a:t>
            </a:r>
            <a:r>
              <a:rPr lang="en-ZA" dirty="0"/>
              <a:t>was calculated </a:t>
            </a:r>
            <a:r>
              <a:rPr lang="en-ZA" dirty="0" smtClean="0"/>
              <a:t>as</a:t>
            </a:r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The </a:t>
            </a:r>
            <a:r>
              <a:rPr lang="en-ZA" dirty="0"/>
              <a:t>drift u</a:t>
            </a:r>
            <a:r>
              <a:rPr lang="en-ZA" baseline="-25000" dirty="0"/>
              <a:t>drift</a:t>
            </a:r>
            <a:r>
              <a:rPr lang="en-ZA" dirty="0"/>
              <a:t> was determined as the largest difference between the weighted mean of the NMISA measurements and one single measurement assuming a rectangular probability distribution:</a:t>
            </a:r>
          </a:p>
          <a:p>
            <a:pPr lvl="4"/>
            <a:endParaRPr lang="en-ZA" dirty="0" smtClean="0"/>
          </a:p>
          <a:p>
            <a:endParaRPr lang="en-ZA" dirty="0"/>
          </a:p>
          <a:p>
            <a:pPr marL="2286000" lvl="5" indent="0">
              <a:buNone/>
            </a:pPr>
            <a:endParaRPr lang="en-ZA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24" y="1876396"/>
            <a:ext cx="5055643" cy="48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472" y="4233430"/>
            <a:ext cx="6795085" cy="54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328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Method for Analysing 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Significance of the observed differences</a:t>
            </a:r>
          </a:p>
          <a:p>
            <a:r>
              <a:rPr lang="en-ZA" dirty="0"/>
              <a:t>To analyse the significance of the differences calculated with equation (D</a:t>
            </a:r>
            <a:r>
              <a:rPr lang="en-ZA" baseline="-25000" dirty="0"/>
              <a:t>NMISA</a:t>
            </a:r>
            <a:r>
              <a:rPr lang="en-ZA" dirty="0"/>
              <a:t>), normalized error values (E</a:t>
            </a:r>
            <a:r>
              <a:rPr lang="en-ZA" baseline="-25000" dirty="0"/>
              <a:t>n</a:t>
            </a:r>
            <a:r>
              <a:rPr lang="en-ZA" dirty="0"/>
              <a:t>) were calculated by dividing the difference with its expanded uncertainty (k=2</a:t>
            </a:r>
            <a:r>
              <a:rPr lang="en-ZA" dirty="0" smtClean="0"/>
              <a:t>)</a:t>
            </a:r>
          </a:p>
          <a:p>
            <a:endParaRPr lang="en-ZA" dirty="0" smtClean="0"/>
          </a:p>
          <a:p>
            <a:pPr marL="457200" lvl="1" indent="0">
              <a:buNone/>
            </a:pPr>
            <a:endParaRPr lang="en-ZA" dirty="0" smtClean="0"/>
          </a:p>
          <a:p>
            <a:pPr marL="457200" lvl="1" indent="0">
              <a:buNone/>
            </a:pPr>
            <a:endParaRPr lang="en-ZA" dirty="0"/>
          </a:p>
          <a:p>
            <a:pPr lvl="1"/>
            <a:endParaRPr lang="en-ZA" dirty="0" smtClean="0"/>
          </a:p>
          <a:p>
            <a:r>
              <a:rPr lang="en-ZA" dirty="0"/>
              <a:t>If -1 &lt; E</a:t>
            </a:r>
            <a:r>
              <a:rPr lang="en-ZA" baseline="-25000" dirty="0"/>
              <a:t>n</a:t>
            </a:r>
            <a:r>
              <a:rPr lang="en-ZA" dirty="0"/>
              <a:t> &lt; 1, the estimate for the difference is smaller than its expanded uncertainty</a:t>
            </a:r>
          </a:p>
          <a:p>
            <a:r>
              <a:rPr lang="en-ZA" dirty="0"/>
              <a:t>In this case, there is no statistically significant difference between the results obtained by the reference laboratory and the participating laboratory </a:t>
            </a:r>
          </a:p>
          <a:p>
            <a:endParaRPr lang="en-ZA" dirty="0"/>
          </a:p>
          <a:p>
            <a:pPr lvl="4"/>
            <a:endParaRPr lang="en-ZA" dirty="0"/>
          </a:p>
          <a:p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723" y="3225799"/>
            <a:ext cx="3235725" cy="74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588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Method for Analysing 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Drift </a:t>
            </a:r>
            <a:r>
              <a:rPr lang="en-ZA" dirty="0"/>
              <a:t>of the transfer standards</a:t>
            </a:r>
          </a:p>
          <a:p>
            <a:pPr lvl="1"/>
            <a:r>
              <a:rPr lang="en-ZA" dirty="0"/>
              <a:t>The drift of the transfer standards during this comparison was studied by comparing the results of the measurement sets at NMISA to each </a:t>
            </a:r>
            <a:r>
              <a:rPr lang="en-ZA" dirty="0" smtClean="0"/>
              <a:t>other</a:t>
            </a:r>
          </a:p>
          <a:p>
            <a:pPr lvl="1"/>
            <a:r>
              <a:rPr lang="en-ZA" dirty="0" smtClean="0"/>
              <a:t>The </a:t>
            </a:r>
            <a:r>
              <a:rPr lang="en-ZA" dirty="0"/>
              <a:t>drift was generally less than the measurement uncertainty for all transfer standards and therefore no corrections were made to the </a:t>
            </a:r>
            <a:r>
              <a:rPr lang="en-ZA" dirty="0" smtClean="0"/>
              <a:t>results</a:t>
            </a:r>
          </a:p>
          <a:p>
            <a:pPr lvl="1"/>
            <a:r>
              <a:rPr lang="en-ZA" dirty="0" smtClean="0"/>
              <a:t>Instead</a:t>
            </a:r>
            <a:r>
              <a:rPr lang="en-ZA" dirty="0"/>
              <a:t>, the drift was included in the uncertainty of the NMISA </a:t>
            </a:r>
            <a:r>
              <a:rPr lang="en-ZA" dirty="0" smtClean="0"/>
              <a:t>results</a:t>
            </a:r>
          </a:p>
          <a:p>
            <a:pPr lvl="1"/>
            <a:r>
              <a:rPr lang="en-ZA" dirty="0" smtClean="0"/>
              <a:t>The </a:t>
            </a:r>
            <a:r>
              <a:rPr lang="en-ZA" dirty="0"/>
              <a:t>differences in the uncertainties for the NMISA1 and NMISA2 measurements were due to poor reproducibility between the two sets of </a:t>
            </a:r>
            <a:r>
              <a:rPr lang="en-ZA" dirty="0" smtClean="0"/>
              <a:t>measurements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9318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Method for Analysing the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271588"/>
          <a:ext cx="7886700" cy="490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8546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Comparison Results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72285" y="1358265"/>
          <a:ext cx="5599430" cy="4732020"/>
        </p:xfrm>
        <a:graphic>
          <a:graphicData uri="http://schemas.openxmlformats.org/drawingml/2006/table">
            <a:tbl>
              <a:tblPr/>
              <a:tblGrid>
                <a:gridCol w="875704"/>
                <a:gridCol w="596494"/>
                <a:gridCol w="812247"/>
                <a:gridCol w="583803"/>
                <a:gridCol w="799556"/>
                <a:gridCol w="723408"/>
                <a:gridCol w="647260"/>
                <a:gridCol w="560958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900" dirty="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 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MIKES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NMISA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MIKES – NMISA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85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90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Volume flow (mL/min)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900" dirty="0">
                        <a:effectLst/>
                        <a:latin typeface="Microsoft Sans Serif"/>
                        <a:ea typeface="Times New Roman"/>
                        <a:cs typeface="Microsoft Sans Serif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900" dirty="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(%)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900" dirty="0">
                        <a:effectLst/>
                        <a:latin typeface="Microsoft Sans Serif"/>
                        <a:ea typeface="Times New Roman"/>
                        <a:cs typeface="Microsoft Sans Serif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900" dirty="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(%)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900" dirty="0">
                        <a:effectLst/>
                        <a:latin typeface="Microsoft Sans Serif"/>
                        <a:ea typeface="Times New Roman"/>
                        <a:cs typeface="Microsoft Sans Serif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900" dirty="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(%)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900" dirty="0">
                        <a:effectLst/>
                        <a:latin typeface="Microsoft Sans Serif"/>
                        <a:ea typeface="Times New Roman"/>
                        <a:cs typeface="Microsoft Sans Serif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900" dirty="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(%)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900" dirty="0">
                        <a:effectLst/>
                        <a:latin typeface="Microsoft Sans Serif"/>
                        <a:ea typeface="Times New Roman"/>
                        <a:cs typeface="Microsoft Sans Serif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900" dirty="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(%)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900" dirty="0">
                        <a:effectLst/>
                        <a:latin typeface="Microsoft Sans Serif"/>
                        <a:ea typeface="Times New Roman"/>
                        <a:cs typeface="Microsoft Sans Serif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900" dirty="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(%)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i="1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E</a:t>
                      </a:r>
                      <a:r>
                        <a:rPr lang="es-ES" sz="1000" i="1" baseline="-2500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>n</a:t>
                      </a:r>
                      <a:r>
                        <a:rPr lang="es-ES" sz="900" i="1" baseline="-2500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  <a:t/>
                      </a:r>
                      <a:br>
                        <a:rPr lang="es-ES" sz="900" i="1" baseline="-25000">
                          <a:effectLst/>
                          <a:latin typeface="Microsoft Sans Serif"/>
                          <a:ea typeface="Times New Roman"/>
                          <a:cs typeface="Microsoft Sans Serif"/>
                        </a:rPr>
                      </a:b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MFC (1)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-12.3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-7.6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5.0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-4.7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5.1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12.5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-5.8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-4.3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25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-4.6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-4.3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1.3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-0.3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37.5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-4.2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-4.9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0.7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50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-3.5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-4.3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1.3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MFC(2)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50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-14.5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2.1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-10.2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4.1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-4.3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4.6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125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-7.2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-5.5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-1.7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1.5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250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-4.5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-3.5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375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-3.8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-3.0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-0.7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500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-3.1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0.7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-2.9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-0.2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-0.3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MFC(3)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500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0.7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2.8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2.9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1250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-0.7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2500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3750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-0.3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5000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0.7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-0.3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MFC(4)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5000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-18.9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-17.4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4.2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4.4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-0.4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12500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-8.2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0.7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-6.6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0.7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25000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-4.8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0.7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-3.2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37500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-3.4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-1.4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50000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-2.9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1.5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-1.1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0.6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-1.8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1.6</a:t>
                      </a:r>
                      <a:endParaRPr lang="en-ZA" sz="100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000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  <a:ea typeface="SimSun"/>
                          <a:cs typeface="Microsoft Sans Serif"/>
                        </a:rPr>
                        <a:t>-1.1</a:t>
                      </a:r>
                      <a:endParaRPr lang="en-ZA" sz="1000" dirty="0">
                        <a:effectLst/>
                        <a:latin typeface="Microsoft Sans Serif"/>
                        <a:ea typeface="SimSu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769" y="1521836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819" y="1542618"/>
            <a:ext cx="6191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521835"/>
            <a:ext cx="4286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182" y="1521836"/>
            <a:ext cx="609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391" y="1542618"/>
            <a:ext cx="37147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676" y="1571193"/>
            <a:ext cx="56197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02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Comparison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271588"/>
          <a:ext cx="7886700" cy="490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10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NMISA is mandated to provide measurement traceability to the South African industry</a:t>
            </a:r>
          </a:p>
          <a:p>
            <a:r>
              <a:rPr lang="en-ZA" dirty="0" smtClean="0"/>
              <a:t>NMISA gas flow laboratory performs the majority of gas flow calibrations – results in long calibration lead times</a:t>
            </a:r>
          </a:p>
          <a:p>
            <a:r>
              <a:rPr lang="en-ZA" dirty="0" smtClean="0"/>
              <a:t>First priority for the NMISA gas flow laboratory – obtain ISO/IEC 17025 accreditation</a:t>
            </a:r>
          </a:p>
          <a:p>
            <a:pPr lvl="1"/>
            <a:r>
              <a:rPr lang="en-ZA" dirty="0" smtClean="0"/>
              <a:t>VTT-MIKES acted as reference laboratory for a bilateral comparison using four mass flow controllers as comparison artefacts</a:t>
            </a:r>
          </a:p>
          <a:p>
            <a:r>
              <a:rPr lang="en-ZA" dirty="0" smtClean="0"/>
              <a:t>Second priority – obtain a second secondary reference standard</a:t>
            </a:r>
          </a:p>
          <a:p>
            <a:r>
              <a:rPr lang="en-ZA" dirty="0" smtClean="0"/>
              <a:t>Using secondary standards as reference standards:</a:t>
            </a:r>
          </a:p>
          <a:p>
            <a:pPr lvl="1"/>
            <a:r>
              <a:rPr lang="en-ZA" dirty="0" smtClean="0"/>
              <a:t>Importing traceability from other overseas NMIs</a:t>
            </a:r>
          </a:p>
          <a:p>
            <a:pPr lvl="1"/>
            <a:r>
              <a:rPr lang="en-ZA" dirty="0" smtClean="0"/>
              <a:t>Standards must be calibrated at an overseas NMI</a:t>
            </a:r>
          </a:p>
          <a:p>
            <a:pPr lvl="2"/>
            <a:r>
              <a:rPr lang="en-ZA" dirty="0" smtClean="0"/>
              <a:t>Reference standard is absent from laboratory for ± two months    </a:t>
            </a: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   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227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Comparison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271588"/>
          <a:ext cx="7886700" cy="490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2339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Comparison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271588"/>
          <a:ext cx="7886700" cy="490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9328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Comparison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271588"/>
          <a:ext cx="7886700" cy="490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28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Discussion of Comparison Results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The results of NMISA mainly agreed with the VTT-MIKES results for transfer standards MFC(1)-(3) in the volume flow range 5 mL/min to 5 000 </a:t>
            </a:r>
            <a:r>
              <a:rPr lang="en-ZA" dirty="0" smtClean="0"/>
              <a:t>mL/min</a:t>
            </a:r>
          </a:p>
          <a:p>
            <a:pPr lvl="1"/>
            <a:r>
              <a:rPr lang="en-ZA" dirty="0" smtClean="0"/>
              <a:t>All </a:t>
            </a:r>
            <a:r>
              <a:rPr lang="en-ZA" dirty="0"/>
              <a:t>normalized error values were within -1 </a:t>
            </a:r>
            <a:r>
              <a:rPr lang="en-ZA" dirty="0" smtClean="0"/>
              <a:t>≤ </a:t>
            </a:r>
            <a:r>
              <a:rPr lang="en-ZA" dirty="0"/>
              <a:t>E</a:t>
            </a:r>
            <a:r>
              <a:rPr lang="en-ZA" baseline="-25000" dirty="0"/>
              <a:t>n</a:t>
            </a:r>
            <a:r>
              <a:rPr lang="en-ZA" dirty="0"/>
              <a:t> </a:t>
            </a:r>
            <a:r>
              <a:rPr lang="en-ZA" dirty="0" smtClean="0"/>
              <a:t>≤ </a:t>
            </a:r>
            <a:r>
              <a:rPr lang="en-ZA" dirty="0"/>
              <a:t>1, except for measurement point 125 mL/min with MFC(2</a:t>
            </a:r>
            <a:r>
              <a:rPr lang="en-ZA" dirty="0" smtClean="0"/>
              <a:t>)</a:t>
            </a:r>
          </a:p>
          <a:p>
            <a:pPr lvl="1"/>
            <a:r>
              <a:rPr lang="en-ZA" dirty="0" smtClean="0"/>
              <a:t>The </a:t>
            </a:r>
            <a:r>
              <a:rPr lang="en-ZA" dirty="0"/>
              <a:t>observed discrepancy was probably due to the poor repeatability and stability of the MFCs when operated at low set point </a:t>
            </a:r>
            <a:r>
              <a:rPr lang="en-ZA" dirty="0" smtClean="0"/>
              <a:t>values</a:t>
            </a:r>
          </a:p>
          <a:p>
            <a:pPr lvl="1"/>
            <a:r>
              <a:rPr lang="en-ZA" dirty="0" smtClean="0"/>
              <a:t>This </a:t>
            </a:r>
            <a:r>
              <a:rPr lang="en-ZA" dirty="0"/>
              <a:t>is supported by the fact that the difference between laboratories was smaller at </a:t>
            </a:r>
            <a:r>
              <a:rPr lang="en-ZA" dirty="0" smtClean="0"/>
              <a:t>50 </a:t>
            </a:r>
            <a:r>
              <a:rPr lang="en-ZA" dirty="0"/>
              <a:t>mL/min, 500 mL/min and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5000 </a:t>
            </a:r>
            <a:r>
              <a:rPr lang="en-ZA" dirty="0"/>
              <a:t>mL/min for measurements performed with a MFC at set point of 100 % instead of 10 </a:t>
            </a:r>
            <a:r>
              <a:rPr lang="en-ZA" dirty="0" smtClean="0"/>
              <a:t>% 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29455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Discussion of Comparison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A disagreement between the NMISA and VTT-MIKES results was found at flow rates from 12 500 mL/min to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50 </a:t>
            </a:r>
            <a:r>
              <a:rPr lang="en-ZA" dirty="0"/>
              <a:t>000 mL/min, where E</a:t>
            </a:r>
            <a:r>
              <a:rPr lang="en-ZA" baseline="-25000" dirty="0"/>
              <a:t>n</a:t>
            </a:r>
            <a:r>
              <a:rPr lang="en-ZA" dirty="0"/>
              <a:t> values were above </a:t>
            </a:r>
            <a:r>
              <a:rPr lang="en-ZA" dirty="0" smtClean="0"/>
              <a:t>one</a:t>
            </a:r>
          </a:p>
          <a:p>
            <a:pPr lvl="1"/>
            <a:r>
              <a:rPr lang="en-ZA" dirty="0" smtClean="0"/>
              <a:t>This </a:t>
            </a:r>
            <a:r>
              <a:rPr lang="en-ZA" dirty="0"/>
              <a:t>discrepancy cannot be explained by the transfer standard, as it was found to perform well in this flow </a:t>
            </a:r>
            <a:r>
              <a:rPr lang="en-ZA" dirty="0" smtClean="0"/>
              <a:t>range</a:t>
            </a:r>
          </a:p>
          <a:p>
            <a:pPr lvl="1"/>
            <a:r>
              <a:rPr lang="en-ZA" dirty="0" smtClean="0"/>
              <a:t>A </a:t>
            </a:r>
            <a:r>
              <a:rPr lang="en-ZA" dirty="0"/>
              <a:t>systematic difference of about -</a:t>
            </a:r>
            <a:r>
              <a:rPr lang="en-ZA" dirty="0" smtClean="0"/>
              <a:t>1,6 </a:t>
            </a:r>
            <a:r>
              <a:rPr lang="en-ZA" dirty="0"/>
              <a:t>% was found in this flow range, which suggests that there might be an underestimated systematic error component affecting the results of NMISA </a:t>
            </a:r>
          </a:p>
        </p:txBody>
      </p:sp>
    </p:spTree>
    <p:extLst>
      <p:ext uri="{BB962C8B-B14F-4D97-AF65-F5344CB8AC3E}">
        <p14:creationId xmlns:p14="http://schemas.microsoft.com/office/powerpoint/2010/main" val="4169598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Follow-up measurements to investigate discrepancies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Measurements were repeated for the 50 000 mL/min mass flow controller (MFC(4)) using the LFE calibration system as reference </a:t>
            </a:r>
            <a:r>
              <a:rPr lang="en-ZA" dirty="0" smtClean="0"/>
              <a:t>standard</a:t>
            </a:r>
          </a:p>
          <a:p>
            <a:r>
              <a:rPr lang="en-ZA" dirty="0" smtClean="0"/>
              <a:t>The </a:t>
            </a:r>
            <a:r>
              <a:rPr lang="en-ZA" dirty="0"/>
              <a:t>measurements were performed according to the comparison </a:t>
            </a:r>
            <a:r>
              <a:rPr lang="en-ZA" dirty="0" smtClean="0"/>
              <a:t>protocol</a:t>
            </a:r>
          </a:p>
          <a:p>
            <a:r>
              <a:rPr lang="en-ZA" dirty="0" smtClean="0"/>
              <a:t>A </a:t>
            </a:r>
            <a:r>
              <a:rPr lang="en-ZA" dirty="0"/>
              <a:t>nitrogen gas cylinder supplied gas through the reference LFE and the flow bench to the mass flow </a:t>
            </a:r>
            <a:r>
              <a:rPr lang="en-ZA" dirty="0" smtClean="0"/>
              <a:t>controller</a:t>
            </a:r>
          </a:p>
          <a:p>
            <a:r>
              <a:rPr lang="en-ZA" dirty="0" smtClean="0"/>
              <a:t>The </a:t>
            </a:r>
            <a:r>
              <a:rPr lang="en-ZA" dirty="0"/>
              <a:t>nitrogen gas was connected to the inlet of the </a:t>
            </a:r>
            <a:r>
              <a:rPr lang="en-ZA" dirty="0" smtClean="0"/>
              <a:t>LFE</a:t>
            </a:r>
          </a:p>
          <a:p>
            <a:r>
              <a:rPr lang="en-ZA" dirty="0" smtClean="0"/>
              <a:t>The </a:t>
            </a:r>
            <a:r>
              <a:rPr lang="en-ZA" dirty="0"/>
              <a:t>outlet of the LFE was connected to the inlet of the flow bench; the flow bench’s outlet was connected to the inlet of the mass flow </a:t>
            </a:r>
            <a:r>
              <a:rPr lang="en-ZA" dirty="0" smtClean="0"/>
              <a:t>controller</a:t>
            </a:r>
          </a:p>
          <a:p>
            <a:r>
              <a:rPr lang="en-ZA" dirty="0" smtClean="0"/>
              <a:t>The </a:t>
            </a:r>
            <a:r>
              <a:rPr lang="en-ZA" dirty="0"/>
              <a:t>outlet of the mass flow controller was open to </a:t>
            </a:r>
            <a:r>
              <a:rPr lang="en-ZA" dirty="0" smtClean="0"/>
              <a:t>atmosphere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64027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Follow-up measurements to investigate discrepancies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271588"/>
          <a:ext cx="7886700" cy="490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434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Follow-up measurements to investigate discrepancies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271588"/>
          <a:ext cx="7886700" cy="490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8880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Follow-up measurements to investigate discrepancies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The measurements performed with the LFE as reference standard were consistent with the results performed with the </a:t>
            </a:r>
            <a:r>
              <a:rPr lang="en-ZA" dirty="0" smtClean="0"/>
              <a:t>BIOS</a:t>
            </a:r>
          </a:p>
          <a:p>
            <a:pPr lvl="1"/>
            <a:r>
              <a:rPr lang="en-ZA" dirty="0" smtClean="0"/>
              <a:t>Based </a:t>
            </a:r>
            <a:r>
              <a:rPr lang="en-ZA" dirty="0"/>
              <a:t>on these findings, it seems that the BIOS performance is not the reason for the discrepancy observed in the </a:t>
            </a:r>
            <a:r>
              <a:rPr lang="en-ZA" dirty="0" smtClean="0"/>
              <a:t>comparison </a:t>
            </a:r>
            <a:endParaRPr lang="en-ZA" dirty="0"/>
          </a:p>
          <a:p>
            <a:r>
              <a:rPr lang="en-ZA" dirty="0"/>
              <a:t> </a:t>
            </a:r>
            <a:r>
              <a:rPr lang="en-ZA" dirty="0" smtClean="0"/>
              <a:t>A </a:t>
            </a:r>
            <a:r>
              <a:rPr lang="en-ZA" dirty="0"/>
              <a:t>possible reason for the observed discrepancies is the reproducibility and short-term stability of the transfer standard MFC(4</a:t>
            </a:r>
            <a:r>
              <a:rPr lang="en-ZA" dirty="0" smtClean="0"/>
              <a:t>)</a:t>
            </a:r>
          </a:p>
          <a:p>
            <a:pPr lvl="1"/>
            <a:r>
              <a:rPr lang="en-ZA" dirty="0" smtClean="0"/>
              <a:t>Due </a:t>
            </a:r>
            <a:r>
              <a:rPr lang="en-ZA" dirty="0"/>
              <a:t>to the different reference standards used by NMISA and MIKES, the calibration cycles were different in terms of repetitions per calibration point and length of calibration </a:t>
            </a:r>
            <a:r>
              <a:rPr lang="en-ZA" dirty="0" smtClean="0"/>
              <a:t>cycle</a:t>
            </a:r>
          </a:p>
          <a:p>
            <a:pPr lvl="1"/>
            <a:r>
              <a:rPr lang="en-ZA" dirty="0" smtClean="0"/>
              <a:t>Also </a:t>
            </a:r>
            <a:r>
              <a:rPr lang="en-ZA" dirty="0"/>
              <a:t>the laboratory temperature deviated by 4 °</a:t>
            </a:r>
            <a:r>
              <a:rPr lang="en-ZA" dirty="0" smtClean="0"/>
              <a:t>C</a:t>
            </a:r>
          </a:p>
          <a:p>
            <a:pPr lvl="2"/>
            <a:r>
              <a:rPr lang="en-ZA" dirty="0" smtClean="0"/>
              <a:t>This </a:t>
            </a:r>
            <a:r>
              <a:rPr lang="en-ZA" dirty="0"/>
              <a:t>might have resulted in a different response of the mass flow </a:t>
            </a:r>
            <a:r>
              <a:rPr lang="en-ZA" dirty="0" smtClean="0"/>
              <a:t>controller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10333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To further investigate the discrepancies found at flow rates above 12 500 mL/min:</a:t>
            </a:r>
          </a:p>
          <a:p>
            <a:pPr lvl="1"/>
            <a:r>
              <a:rPr lang="en-ZA" dirty="0" smtClean="0"/>
              <a:t>Direct </a:t>
            </a:r>
            <a:r>
              <a:rPr lang="en-ZA" dirty="0"/>
              <a:t>comparison measurements between the Bios ML-800 and Fluke laminar flow element reference standards should be performed and the results </a:t>
            </a:r>
            <a:r>
              <a:rPr lang="en-ZA" dirty="0" smtClean="0"/>
              <a:t>analysed</a:t>
            </a:r>
          </a:p>
          <a:p>
            <a:pPr lvl="1"/>
            <a:r>
              <a:rPr lang="en-ZA" dirty="0" smtClean="0"/>
              <a:t>Measurement </a:t>
            </a:r>
            <a:r>
              <a:rPr lang="en-ZA" dirty="0"/>
              <a:t>uncertainties will be </a:t>
            </a:r>
            <a:r>
              <a:rPr lang="en-ZA" dirty="0" smtClean="0"/>
              <a:t>investigated</a:t>
            </a:r>
          </a:p>
          <a:p>
            <a:pPr lvl="2"/>
            <a:r>
              <a:rPr lang="en-ZA" dirty="0" smtClean="0"/>
              <a:t>Currently </a:t>
            </a:r>
            <a:r>
              <a:rPr lang="en-ZA" dirty="0"/>
              <a:t>the main sources of uncertainty taken into consideration are the measurement uncertainty of the reference standard, repeatability and instrument </a:t>
            </a:r>
            <a:r>
              <a:rPr lang="en-ZA" dirty="0" smtClean="0"/>
              <a:t>resolution</a:t>
            </a:r>
          </a:p>
          <a:p>
            <a:pPr lvl="2"/>
            <a:r>
              <a:rPr lang="en-ZA" dirty="0" smtClean="0"/>
              <a:t>It </a:t>
            </a:r>
            <a:r>
              <a:rPr lang="en-ZA" dirty="0"/>
              <a:t>seems not to be adequate </a:t>
            </a:r>
            <a:r>
              <a:rPr lang="en-ZA" dirty="0" smtClean="0"/>
              <a:t>enough - measurement </a:t>
            </a:r>
            <a:r>
              <a:rPr lang="en-ZA" dirty="0"/>
              <a:t>uncertainty sources like reference standard stability, temperature and pressure influences will be investigated and included in the uncertainty </a:t>
            </a:r>
            <a:r>
              <a:rPr lang="en-ZA" dirty="0" smtClean="0"/>
              <a:t>budget </a:t>
            </a:r>
            <a:endParaRPr lang="en-ZA" dirty="0"/>
          </a:p>
          <a:p>
            <a:pPr lvl="1"/>
            <a:r>
              <a:rPr lang="en-ZA" dirty="0" smtClean="0"/>
              <a:t>Opportunities </a:t>
            </a:r>
            <a:r>
              <a:rPr lang="en-ZA" dirty="0"/>
              <a:t>for NMISA to participate in further gas flow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inter-laboratory </a:t>
            </a:r>
            <a:r>
              <a:rPr lang="en-ZA" dirty="0"/>
              <a:t>comparisons should be </a:t>
            </a:r>
            <a:r>
              <a:rPr lang="en-ZA" dirty="0" smtClean="0"/>
              <a:t>investigated</a:t>
            </a:r>
          </a:p>
          <a:p>
            <a:pPr lvl="2"/>
            <a:r>
              <a:rPr lang="en-ZA" dirty="0" smtClean="0"/>
              <a:t>inter-comparisons </a:t>
            </a:r>
            <a:r>
              <a:rPr lang="en-ZA" dirty="0"/>
              <a:t>using high accuracy transfer standards, such as piston provers or </a:t>
            </a:r>
            <a:r>
              <a:rPr lang="en-ZA" dirty="0" smtClean="0"/>
              <a:t>LFEs</a:t>
            </a:r>
            <a:endParaRPr lang="en-ZA" dirty="0"/>
          </a:p>
          <a:p>
            <a:pPr lvl="1"/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3078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NMISA Gas Flow Laboratory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Part of the Flow Section in Physical Metrology Group</a:t>
            </a:r>
          </a:p>
          <a:p>
            <a:r>
              <a:rPr lang="en-ZA" dirty="0" smtClean="0"/>
              <a:t>Gas </a:t>
            </a:r>
            <a:r>
              <a:rPr lang="en-ZA" dirty="0"/>
              <a:t>flow (volume gas flow) calibration services are offered in the flow range </a:t>
            </a:r>
            <a:r>
              <a:rPr lang="en-ZA" dirty="0" smtClean="0"/>
              <a:t>5,0 </a:t>
            </a:r>
            <a:r>
              <a:rPr lang="en-ZA" dirty="0"/>
              <a:t>mL/min to 50 000 </a:t>
            </a:r>
            <a:r>
              <a:rPr lang="en-ZA" dirty="0" smtClean="0"/>
              <a:t>mL/min</a:t>
            </a:r>
          </a:p>
          <a:p>
            <a:r>
              <a:rPr lang="en-ZA" dirty="0" smtClean="0"/>
              <a:t>Nitrogen </a:t>
            </a:r>
            <a:r>
              <a:rPr lang="en-ZA" dirty="0"/>
              <a:t>gas is used as the calibration </a:t>
            </a:r>
            <a:r>
              <a:rPr lang="en-ZA" dirty="0" smtClean="0"/>
              <a:t>medium</a:t>
            </a:r>
          </a:p>
          <a:p>
            <a:r>
              <a:rPr lang="en-ZA" dirty="0" smtClean="0"/>
              <a:t>Environmental </a:t>
            </a:r>
            <a:r>
              <a:rPr lang="en-ZA" dirty="0"/>
              <a:t>conditions are monitored by a barometer and temperature- and humidity </a:t>
            </a:r>
            <a:r>
              <a:rPr lang="en-ZA" dirty="0" smtClean="0"/>
              <a:t>loggers</a:t>
            </a:r>
          </a:p>
          <a:p>
            <a:r>
              <a:rPr lang="en-ZA" dirty="0" smtClean="0"/>
              <a:t>Typical </a:t>
            </a:r>
            <a:r>
              <a:rPr lang="en-ZA" dirty="0"/>
              <a:t>instruments received for calibration include mass flow controllers, mass flow meters, bubble flow meters and </a:t>
            </a:r>
            <a:r>
              <a:rPr lang="en-ZA" dirty="0" smtClean="0"/>
              <a:t>rotameters</a:t>
            </a:r>
          </a:p>
        </p:txBody>
      </p:sp>
    </p:spTree>
    <p:extLst>
      <p:ext uri="{BB962C8B-B14F-4D97-AF65-F5344CB8AC3E}">
        <p14:creationId xmlns:p14="http://schemas.microsoft.com/office/powerpoint/2010/main" val="188323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005D28"/>
                </a:solidFill>
              </a:rPr>
              <a:t>The NMISA Gas Flow </a:t>
            </a:r>
            <a:r>
              <a:rPr lang="en-ZA" dirty="0" smtClean="0">
                <a:solidFill>
                  <a:srgbClr val="005D28"/>
                </a:solidFill>
              </a:rPr>
              <a:t>Laboratory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The gas flow laboratory is equipped with two secondary reference gas flow standards as highest-level </a:t>
            </a:r>
            <a:r>
              <a:rPr lang="en-ZA" dirty="0" smtClean="0"/>
              <a:t>standards</a:t>
            </a:r>
          </a:p>
          <a:p>
            <a:pPr lvl="1"/>
            <a:r>
              <a:rPr lang="en-ZA" dirty="0" smtClean="0"/>
              <a:t>Bios </a:t>
            </a:r>
            <a:r>
              <a:rPr lang="en-ZA" dirty="0"/>
              <a:t>ML-800 positive displacement piston </a:t>
            </a:r>
            <a:r>
              <a:rPr lang="en-ZA" dirty="0" smtClean="0"/>
              <a:t>prover</a:t>
            </a:r>
          </a:p>
          <a:p>
            <a:pPr lvl="1"/>
            <a:r>
              <a:rPr lang="en-ZA" dirty="0" smtClean="0"/>
              <a:t>Fluke </a:t>
            </a:r>
            <a:r>
              <a:rPr lang="en-ZA" dirty="0"/>
              <a:t>molbloc-L laminar flow elements (LFE</a:t>
            </a:r>
            <a:r>
              <a:rPr lang="en-ZA" dirty="0" smtClean="0"/>
              <a:t>)</a:t>
            </a:r>
          </a:p>
          <a:p>
            <a:r>
              <a:rPr lang="en-ZA" dirty="0"/>
              <a:t>The secondary reference standards are calibrated by overseas National Metrology Institutes with relevant calibration and measurement capabilities </a:t>
            </a:r>
            <a:r>
              <a:rPr lang="en-ZA" dirty="0" smtClean="0"/>
              <a:t>(</a:t>
            </a:r>
            <a:r>
              <a:rPr lang="en-ZA" dirty="0"/>
              <a:t>CMCs) in the BIPM key comparison database (KCDB</a:t>
            </a:r>
            <a:r>
              <a:rPr lang="en-ZA" dirty="0" smtClean="0"/>
              <a:t>)</a:t>
            </a:r>
          </a:p>
          <a:p>
            <a:r>
              <a:rPr lang="en-ZA" dirty="0" smtClean="0"/>
              <a:t>Traceability </a:t>
            </a:r>
            <a:r>
              <a:rPr lang="en-ZA" dirty="0"/>
              <a:t>to international standards is therefore imported from these NMIs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443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Road to Accreditation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First step</a:t>
            </a:r>
          </a:p>
          <a:p>
            <a:pPr lvl="1"/>
            <a:r>
              <a:rPr lang="en-ZA" dirty="0" smtClean="0"/>
              <a:t>the </a:t>
            </a:r>
            <a:r>
              <a:rPr lang="en-ZA" dirty="0"/>
              <a:t>implementation of a quality system in the laboratory which adheres to the overall NMISA Total Quality Management System based on the requirements of the ISO/IEC 17025 </a:t>
            </a:r>
            <a:r>
              <a:rPr lang="en-ZA" dirty="0" smtClean="0"/>
              <a:t>standard</a:t>
            </a:r>
            <a:endParaRPr lang="en-ZA" dirty="0"/>
          </a:p>
          <a:p>
            <a:r>
              <a:rPr lang="en-ZA" dirty="0" smtClean="0"/>
              <a:t>Second step</a:t>
            </a:r>
          </a:p>
          <a:p>
            <a:pPr lvl="1"/>
            <a:r>
              <a:rPr lang="en-ZA" dirty="0" smtClean="0"/>
              <a:t>A </a:t>
            </a:r>
            <a:r>
              <a:rPr lang="en-ZA" dirty="0"/>
              <a:t>laboratory comparison had to be performed with an overseas National Metrology Institute (NMI) over the required flow range (</a:t>
            </a:r>
            <a:r>
              <a:rPr lang="en-ZA" dirty="0" smtClean="0"/>
              <a:t>5,0 </a:t>
            </a:r>
            <a:r>
              <a:rPr lang="en-ZA" dirty="0"/>
              <a:t>mL/min to </a:t>
            </a:r>
            <a:r>
              <a:rPr lang="en-ZA" dirty="0" smtClean="0"/>
              <a:t>50 </a:t>
            </a:r>
            <a:r>
              <a:rPr lang="en-ZA" dirty="0"/>
              <a:t>000 mL/min) to support the laboratory’s proposed calibration and measurement capabilities (CMCs</a:t>
            </a:r>
            <a:r>
              <a:rPr lang="en-ZA" dirty="0" smtClean="0"/>
              <a:t>)</a:t>
            </a:r>
          </a:p>
          <a:p>
            <a:r>
              <a:rPr lang="en-ZA" dirty="0" smtClean="0"/>
              <a:t>Third step</a:t>
            </a:r>
          </a:p>
          <a:p>
            <a:pPr lvl="1"/>
            <a:r>
              <a:rPr lang="en-ZA" dirty="0" smtClean="0"/>
              <a:t>Metrologists </a:t>
            </a:r>
            <a:r>
              <a:rPr lang="en-ZA" dirty="0"/>
              <a:t>had to register with the NLA (National Laboratory Association) MetCert personnel certification scheme as metrologists or at the South African Council for  Natural Scientific Professions (SACNSP) as </a:t>
            </a:r>
            <a:r>
              <a:rPr lang="en-ZA" dirty="0" smtClean="0"/>
              <a:t>scientists</a:t>
            </a:r>
          </a:p>
          <a:p>
            <a:pPr lvl="2"/>
            <a:r>
              <a:rPr lang="en-ZA" dirty="0" smtClean="0"/>
              <a:t>To be approved as a Technical signatory by SANAS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2242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Road to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Laboratory </a:t>
            </a:r>
            <a:r>
              <a:rPr lang="en-ZA" dirty="0"/>
              <a:t>underwent an initial assessment by SANAS </a:t>
            </a:r>
            <a:r>
              <a:rPr lang="en-ZA" dirty="0" smtClean="0"/>
              <a:t>on  </a:t>
            </a:r>
            <a:r>
              <a:rPr lang="en-ZA" dirty="0"/>
              <a:t>22 &amp; 23 March </a:t>
            </a:r>
            <a:r>
              <a:rPr lang="en-ZA" dirty="0" smtClean="0"/>
              <a:t>2016</a:t>
            </a:r>
          </a:p>
          <a:p>
            <a:pPr lvl="1"/>
            <a:r>
              <a:rPr lang="en-ZA" dirty="0" smtClean="0"/>
              <a:t>An </a:t>
            </a:r>
            <a:r>
              <a:rPr lang="en-ZA" dirty="0"/>
              <a:t>international expert was employed as technical </a:t>
            </a:r>
            <a:r>
              <a:rPr lang="en-ZA" dirty="0" smtClean="0"/>
              <a:t>assessor</a:t>
            </a:r>
          </a:p>
          <a:p>
            <a:pPr lvl="1"/>
            <a:r>
              <a:rPr lang="en-ZA" dirty="0" smtClean="0"/>
              <a:t>The </a:t>
            </a:r>
            <a:r>
              <a:rPr lang="en-ZA" dirty="0"/>
              <a:t>laboratory received a positive recommendation for accreditation pending the successful clearance of the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non-conformances identified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8820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MIKES – NMISA Bilateral Comparison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Comparison </a:t>
            </a:r>
            <a:r>
              <a:rPr lang="en-ZA" dirty="0"/>
              <a:t>arrangements</a:t>
            </a:r>
          </a:p>
          <a:p>
            <a:pPr lvl="1"/>
            <a:r>
              <a:rPr lang="en-ZA" dirty="0"/>
              <a:t>Four MKS mass flow controllers (50 mL/min, 500 mL/min,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5 </a:t>
            </a:r>
            <a:r>
              <a:rPr lang="en-ZA" dirty="0"/>
              <a:t>000 mL/min, 50 000 mL/min) were used as comparison </a:t>
            </a:r>
            <a:r>
              <a:rPr lang="en-ZA" dirty="0" smtClean="0"/>
              <a:t>artefacts</a:t>
            </a:r>
          </a:p>
          <a:p>
            <a:pPr lvl="1"/>
            <a:r>
              <a:rPr lang="en-ZA" dirty="0" smtClean="0"/>
              <a:t>Measurements </a:t>
            </a:r>
            <a:r>
              <a:rPr lang="en-ZA" dirty="0"/>
              <a:t>were first performed by </a:t>
            </a:r>
            <a:r>
              <a:rPr lang="en-ZA" dirty="0" smtClean="0"/>
              <a:t>NMISA</a:t>
            </a:r>
          </a:p>
          <a:p>
            <a:pPr lvl="1"/>
            <a:r>
              <a:rPr lang="en-ZA" dirty="0" smtClean="0"/>
              <a:t>The </a:t>
            </a:r>
            <a:r>
              <a:rPr lang="en-ZA" dirty="0"/>
              <a:t>four mass flow controllers were then sent to the VTT-MIKES flow laboratory for </a:t>
            </a:r>
            <a:r>
              <a:rPr lang="en-ZA" dirty="0" smtClean="0"/>
              <a:t>calibration</a:t>
            </a:r>
          </a:p>
          <a:p>
            <a:pPr lvl="1"/>
            <a:r>
              <a:rPr lang="en-ZA" dirty="0" smtClean="0"/>
              <a:t>After </a:t>
            </a:r>
            <a:r>
              <a:rPr lang="en-ZA" dirty="0"/>
              <a:t>VTT-MIKES had completed the calibration, the mass flow controllers were returned to NMISA for a second </a:t>
            </a:r>
            <a:r>
              <a:rPr lang="en-ZA" dirty="0" smtClean="0"/>
              <a:t>calibration</a:t>
            </a:r>
          </a:p>
          <a:p>
            <a:pPr lvl="1"/>
            <a:r>
              <a:rPr lang="en-ZA" dirty="0" smtClean="0"/>
              <a:t>VTT-MIKES </a:t>
            </a:r>
            <a:r>
              <a:rPr lang="en-ZA" dirty="0"/>
              <a:t>acted as the reference laboratory (pilot), compiling the comparison report and generating the calibration </a:t>
            </a:r>
            <a:r>
              <a:rPr lang="en-ZA" dirty="0" smtClean="0"/>
              <a:t>certificates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6624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MIKES – NMISA Bilateral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Measurements were performed at the following nominal points:</a:t>
            </a:r>
          </a:p>
          <a:p>
            <a:pPr lvl="1"/>
            <a:r>
              <a:rPr lang="en-ZA" dirty="0"/>
              <a:t>MFC(1): 5 </a:t>
            </a:r>
            <a:r>
              <a:rPr lang="en-ZA" dirty="0" smtClean="0"/>
              <a:t>mL/min; 12,5 mL/min; </a:t>
            </a:r>
            <a:r>
              <a:rPr lang="en-ZA" dirty="0"/>
              <a:t>25 </a:t>
            </a:r>
            <a:r>
              <a:rPr lang="en-ZA" dirty="0" smtClean="0"/>
              <a:t>mL/min; 37,5 </a:t>
            </a:r>
            <a:r>
              <a:rPr lang="en-ZA" dirty="0"/>
              <a:t>mL/min and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50 </a:t>
            </a:r>
            <a:r>
              <a:rPr lang="en-ZA" dirty="0"/>
              <a:t>mL/min</a:t>
            </a:r>
          </a:p>
          <a:p>
            <a:pPr lvl="1"/>
            <a:r>
              <a:rPr lang="en-ZA" dirty="0"/>
              <a:t>MFC(2): 50 </a:t>
            </a:r>
            <a:r>
              <a:rPr lang="en-ZA" dirty="0" smtClean="0"/>
              <a:t>mL/min; </a:t>
            </a:r>
            <a:r>
              <a:rPr lang="en-ZA" dirty="0"/>
              <a:t>125 </a:t>
            </a:r>
            <a:r>
              <a:rPr lang="en-ZA" dirty="0" smtClean="0"/>
              <a:t>mL/min; </a:t>
            </a:r>
            <a:r>
              <a:rPr lang="en-ZA" dirty="0"/>
              <a:t>250 </a:t>
            </a:r>
            <a:r>
              <a:rPr lang="en-ZA" dirty="0" smtClean="0"/>
              <a:t>mL/min; 375 </a:t>
            </a:r>
            <a:r>
              <a:rPr lang="en-ZA" dirty="0"/>
              <a:t>mL/min and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500 </a:t>
            </a:r>
            <a:r>
              <a:rPr lang="en-ZA" dirty="0"/>
              <a:t>mL/min</a:t>
            </a:r>
          </a:p>
          <a:p>
            <a:pPr lvl="1"/>
            <a:r>
              <a:rPr lang="en-ZA" dirty="0"/>
              <a:t>MFC(3): 500 </a:t>
            </a:r>
            <a:r>
              <a:rPr lang="en-ZA" dirty="0" smtClean="0"/>
              <a:t>mL/min; </a:t>
            </a:r>
            <a:r>
              <a:rPr lang="en-ZA" dirty="0"/>
              <a:t>1 250 </a:t>
            </a:r>
            <a:r>
              <a:rPr lang="en-ZA" dirty="0" smtClean="0"/>
              <a:t>mL/min; </a:t>
            </a:r>
            <a:r>
              <a:rPr lang="en-ZA" dirty="0"/>
              <a:t>2 500 </a:t>
            </a:r>
            <a:r>
              <a:rPr lang="en-ZA" dirty="0" smtClean="0"/>
              <a:t>mL/min; 3 </a:t>
            </a:r>
            <a:r>
              <a:rPr lang="en-ZA" dirty="0"/>
              <a:t>750 mL/min and 5 000 </a:t>
            </a:r>
            <a:r>
              <a:rPr lang="en-ZA" dirty="0" smtClean="0"/>
              <a:t>mL/min</a:t>
            </a:r>
          </a:p>
          <a:p>
            <a:pPr lvl="1"/>
            <a:r>
              <a:rPr lang="sv-SE" dirty="0" smtClean="0"/>
              <a:t>MFC(4</a:t>
            </a:r>
            <a:r>
              <a:rPr lang="sv-SE" dirty="0"/>
              <a:t>): 5 000 </a:t>
            </a:r>
            <a:r>
              <a:rPr lang="sv-SE" dirty="0" smtClean="0"/>
              <a:t>mL/min; </a:t>
            </a:r>
            <a:r>
              <a:rPr lang="sv-SE" dirty="0"/>
              <a:t>12 500 </a:t>
            </a:r>
            <a:r>
              <a:rPr lang="sv-SE" dirty="0" smtClean="0"/>
              <a:t>mL/min; </a:t>
            </a:r>
            <a:r>
              <a:rPr lang="sv-SE" dirty="0"/>
              <a:t>25 000 </a:t>
            </a:r>
            <a:r>
              <a:rPr lang="sv-SE" dirty="0" smtClean="0"/>
              <a:t>mL/min; </a:t>
            </a:r>
            <a:br>
              <a:rPr lang="sv-SE" dirty="0" smtClean="0"/>
            </a:br>
            <a:r>
              <a:rPr lang="sv-SE" dirty="0" smtClean="0"/>
              <a:t>37 </a:t>
            </a:r>
            <a:r>
              <a:rPr lang="sv-SE" dirty="0"/>
              <a:t>500 mL/min and 50 000 mL/min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437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MIKES – NMISA Bilateral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/>
              <a:t>Measurement results were reported at the standard conditions of 0 °C and </a:t>
            </a:r>
            <a:r>
              <a:rPr lang="en-ZA" dirty="0" smtClean="0"/>
              <a:t>101,325 kPa</a:t>
            </a:r>
          </a:p>
          <a:p>
            <a:r>
              <a:rPr lang="en-ZA" dirty="0" smtClean="0"/>
              <a:t>Nitrogen </a:t>
            </a:r>
            <a:r>
              <a:rPr lang="en-ZA" dirty="0"/>
              <a:t>(purity of at least </a:t>
            </a:r>
            <a:r>
              <a:rPr lang="en-ZA" dirty="0" smtClean="0"/>
              <a:t>99,999</a:t>
            </a:r>
            <a:r>
              <a:rPr lang="en-ZA" dirty="0"/>
              <a:t>%) was used as the calibration </a:t>
            </a:r>
            <a:r>
              <a:rPr lang="en-ZA" dirty="0" smtClean="0"/>
              <a:t>gas</a:t>
            </a:r>
          </a:p>
          <a:p>
            <a:r>
              <a:rPr lang="en-ZA" dirty="0" smtClean="0"/>
              <a:t>Mass </a:t>
            </a:r>
            <a:r>
              <a:rPr lang="en-ZA" dirty="0"/>
              <a:t>flow </a:t>
            </a:r>
            <a:r>
              <a:rPr lang="en-ZA" dirty="0" smtClean="0"/>
              <a:t>controllers </a:t>
            </a:r>
            <a:r>
              <a:rPr lang="en-ZA" dirty="0"/>
              <a:t>inlet pressure was set </a:t>
            </a:r>
            <a:r>
              <a:rPr lang="en-ZA" dirty="0" smtClean="0"/>
              <a:t>to 1,7 </a:t>
            </a:r>
            <a:r>
              <a:rPr lang="en-ZA" dirty="0"/>
              <a:t>bar(g</a:t>
            </a:r>
            <a:r>
              <a:rPr lang="en-ZA" dirty="0" smtClean="0"/>
              <a:t>) (170 000 Pa)</a:t>
            </a:r>
          </a:p>
          <a:p>
            <a:r>
              <a:rPr lang="en-ZA" dirty="0" smtClean="0"/>
              <a:t>Measurement </a:t>
            </a:r>
            <a:r>
              <a:rPr lang="en-ZA" dirty="0"/>
              <a:t>uncertainty calculations were performed for each </a:t>
            </a:r>
            <a:r>
              <a:rPr lang="en-ZA" dirty="0" smtClean="0"/>
              <a:t>measurement </a:t>
            </a:r>
            <a:endParaRPr lang="en-ZA" dirty="0"/>
          </a:p>
          <a:p>
            <a:r>
              <a:rPr lang="en-ZA" dirty="0" smtClean="0"/>
              <a:t>Specific </a:t>
            </a:r>
            <a:r>
              <a:rPr lang="en-ZA" dirty="0"/>
              <a:t>excel spreadsheet was provided by the pilot laboratory for the reporting of the </a:t>
            </a:r>
            <a:r>
              <a:rPr lang="en-ZA" dirty="0" smtClean="0"/>
              <a:t>results</a:t>
            </a:r>
          </a:p>
          <a:p>
            <a:r>
              <a:rPr lang="en-ZA" dirty="0" smtClean="0"/>
              <a:t>Calibration </a:t>
            </a:r>
            <a:r>
              <a:rPr lang="en-ZA" dirty="0"/>
              <a:t>certificates were generated for the </a:t>
            </a:r>
            <a:r>
              <a:rPr lang="en-ZA" dirty="0" smtClean="0"/>
              <a:t>calibrations</a:t>
            </a:r>
          </a:p>
          <a:p>
            <a:r>
              <a:rPr lang="en-ZA" dirty="0" smtClean="0"/>
              <a:t>A </a:t>
            </a:r>
            <a:r>
              <a:rPr lang="en-ZA" dirty="0"/>
              <a:t>description and pictures of the calibration system had to be submitted to the pilot laboratory as well as the NMISA gas flow laboratory’s traceability </a:t>
            </a:r>
            <a:r>
              <a:rPr lang="en-ZA" dirty="0" smtClean="0"/>
              <a:t>information</a:t>
            </a:r>
            <a:endParaRPr lang="en-ZA" dirty="0"/>
          </a:p>
          <a:p>
            <a:r>
              <a:rPr lang="en-ZA" dirty="0"/>
              <a:t>NMISA submitted their two sets of measurement results simultaneously after the second calibration was </a:t>
            </a:r>
            <a:r>
              <a:rPr lang="en-ZA" dirty="0" smtClean="0"/>
              <a:t>completed</a:t>
            </a:r>
          </a:p>
          <a:p>
            <a:r>
              <a:rPr lang="en-ZA" dirty="0" smtClean="0"/>
              <a:t>VTT-MIKES </a:t>
            </a:r>
            <a:r>
              <a:rPr lang="en-ZA" dirty="0"/>
              <a:t>compiled the comparison </a:t>
            </a:r>
            <a:r>
              <a:rPr lang="en-ZA" dirty="0" smtClean="0"/>
              <a:t>report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8727336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NMIS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D28"/>
      </a:accent1>
      <a:accent2>
        <a:srgbClr val="B46E12"/>
      </a:accent2>
      <a:accent3>
        <a:srgbClr val="FFFFFF"/>
      </a:accent3>
      <a:accent4>
        <a:srgbClr val="000000"/>
      </a:accent4>
      <a:accent5>
        <a:srgbClr val="AAB6AC"/>
      </a:accent5>
      <a:accent6>
        <a:srgbClr val="A3630F"/>
      </a:accent6>
      <a:hlink>
        <a:srgbClr val="D8A851"/>
      </a:hlink>
      <a:folHlink>
        <a:srgbClr val="C9DCCF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MISA PowerPoint Template - 2015" id="{3FB3F9D5-01E3-439E-AE9D-6C57A57499ED}" vid="{CFAFC827-7B31-4E97-937A-1DA7521BF869}"/>
    </a:ext>
  </a:extLst>
</a:theme>
</file>

<file path=ppt/theme/theme2.xml><?xml version="1.0" encoding="utf-8"?>
<a:theme xmlns:a="http://schemas.openxmlformats.org/drawingml/2006/main" name="2_Presentation">
  <a:themeElements>
    <a:clrScheme name="NMIS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D28"/>
      </a:accent1>
      <a:accent2>
        <a:srgbClr val="B46E12"/>
      </a:accent2>
      <a:accent3>
        <a:srgbClr val="FFFFFF"/>
      </a:accent3>
      <a:accent4>
        <a:srgbClr val="000000"/>
      </a:accent4>
      <a:accent5>
        <a:srgbClr val="AAB6AC"/>
      </a:accent5>
      <a:accent6>
        <a:srgbClr val="A3630F"/>
      </a:accent6>
      <a:hlink>
        <a:srgbClr val="D8A851"/>
      </a:hlink>
      <a:folHlink>
        <a:srgbClr val="C9DCCF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NMISA PowerPoint Template - 2015" id="{3FB3F9D5-01E3-439E-AE9D-6C57A57499ED}" vid="{CFAFC827-7B31-4E97-937A-1DA7521BF869}"/>
    </a:ext>
  </a:extLst>
</a:theme>
</file>

<file path=ppt/theme/theme3.xml><?xml version="1.0" encoding="utf-8"?>
<a:theme xmlns:a="http://schemas.openxmlformats.org/drawingml/2006/main" name="Office Theme">
  <a:themeElements>
    <a:clrScheme name="NMIS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D28"/>
      </a:accent1>
      <a:accent2>
        <a:srgbClr val="B46E12"/>
      </a:accent2>
      <a:accent3>
        <a:srgbClr val="FFFFFF"/>
      </a:accent3>
      <a:accent4>
        <a:srgbClr val="000000"/>
      </a:accent4>
      <a:accent5>
        <a:srgbClr val="AAB6AC"/>
      </a:accent5>
      <a:accent6>
        <a:srgbClr val="A3630F"/>
      </a:accent6>
      <a:hlink>
        <a:srgbClr val="D8A851"/>
      </a:hlink>
      <a:folHlink>
        <a:srgbClr val="C9DCC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NMIS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D28"/>
      </a:accent1>
      <a:accent2>
        <a:srgbClr val="B46E12"/>
      </a:accent2>
      <a:accent3>
        <a:srgbClr val="FFFFFF"/>
      </a:accent3>
      <a:accent4>
        <a:srgbClr val="000000"/>
      </a:accent4>
      <a:accent5>
        <a:srgbClr val="AAB6AC"/>
      </a:accent5>
      <a:accent6>
        <a:srgbClr val="A3630F"/>
      </a:accent6>
      <a:hlink>
        <a:srgbClr val="D8A851"/>
      </a:hlink>
      <a:folHlink>
        <a:srgbClr val="C9DCC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Policy Barcode Generator</Name>
    <Synchronization>Synchronous</Synchronization>
    <Type>10001</Type>
    <SequenceNumber>1000</SequenceNumber>
    <Assembly>Microsoft.Office.Policy, Version=14.0.0.0, Culture=neutral, PublicKeyToken=71e9bce111e9429c</Assembly>
    <Class>Microsoft.Office.RecordsManagement.Internal.BarcodeHandler</Class>
    <Data/>
    <Filter/>
  </Receiver>
  <Receiver>
    <Name>Policy Barcode Generator</Name>
    <Synchronization>Synchronous</Synchronization>
    <Type>10002</Type>
    <SequenceNumber>1001</SequenceNumber>
    <Assembly>Microsoft.Office.Policy, Version=14.0.0.0, Culture=neutral, PublicKeyToken=71e9bce111e9429c</Assembly>
    <Class>Microsoft.Office.RecordsManagement.Internal.BarcodeHandler</Class>
    <Data/>
    <Filter/>
  </Receiver>
  <Receiver>
    <Name>Policy Barcode Generator</Name>
    <Synchronization>Synchronous</Synchronization>
    <Type>10004</Type>
    <SequenceNumber>1002</SequenceNumber>
    <Assembly>Microsoft.Office.Policy, Version=14.0.0.0, Culture=neutral, PublicKeyToken=71e9bce111e9429c</Assembly>
    <Class>Microsoft.Office.RecordsManagement.Internal.BarcodeHandler</Class>
    <Data/>
    <Filter/>
  </Receiver>
  <Receiver>
    <Name>Policy Barcode Generator</Name>
    <Synchronization>Synchronous</Synchronization>
    <Type>10006</Type>
    <SequenceNumber>1003</SequenceNumber>
    <Assembly>Microsoft.Office.Policy, Version=14.0.0.0, Culture=neutral, PublicKeyToken=71e9bce111e9429c</Assembly>
    <Class>Microsoft.Office.RecordsManagement.Internal.BarcodeHandler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  <Receiver>
    <Name>Policy Auditing</Name>
    <Synchronization>Synchronous</Synchronization>
    <Type>10001</Type>
    <SequenceNumber>1100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Barcode Generator</Name>
    <Synchronization>Synchronous</Synchronization>
    <Type>10001</Type>
    <SequenceNumber>1000</SequenceNumber>
    <Assembly>Microsoft.Office.Policy, Version=14.0.0.0, Culture=neutral, PublicKeyToken=71e9bce111e9429c</Assembly>
    <Class>Microsoft.Office.RecordsManagement.Internal.BarcodeHandler</Class>
    <Data/>
    <Filter/>
  </Receiver>
  <Receiver>
    <Name>Policy Barcode Generator</Name>
    <Synchronization>Synchronous</Synchronization>
    <Type>10002</Type>
    <SequenceNumber>1001</SequenceNumber>
    <Assembly>Microsoft.Office.Policy, Version=14.0.0.0, Culture=neutral, PublicKeyToken=71e9bce111e9429c</Assembly>
    <Class>Microsoft.Office.RecordsManagement.Internal.BarcodeHandler</Class>
    <Data/>
    <Filter/>
  </Receiver>
  <Receiver>
    <Name>Policy Barcode Generator</Name>
    <Synchronization>Synchronous</Synchronization>
    <Type>10004</Type>
    <SequenceNumber>1002</SequenceNumber>
    <Assembly>Microsoft.Office.Policy, Version=14.0.0.0, Culture=neutral, PublicKeyToken=71e9bce111e9429c</Assembly>
    <Class>Microsoft.Office.RecordsManagement.Internal.BarcodeHandler</Class>
    <Data/>
    <Filter/>
  </Receiver>
  <Receiver>
    <Name>Policy Barcode Generator</Name>
    <Synchronization>Synchronous</Synchronization>
    <Type>10006</Type>
    <SequenceNumber>1003</SequenceNumber>
    <Assembly>Microsoft.Office.Policy, Version=14.0.0.0, Culture=neutral, PublicKeyToken=71e9bce111e9429c</Assembly>
    <Class>Microsoft.Office.RecordsManagement.Internal.BarcodeHandler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23db4d1-bd25-4899-af01-d66e4e84f7ea">NMID-928-3</_dlc_DocId>
    <_dlc_DocIdUrl xmlns="c23db4d1-bd25-4899-af01-d66e4e84f7ea">
      <Url>http://intranet.nmisa.org/NMISADOC/NMISA-Templates/_layouts/DocIdRedir.aspx?ID=NMID-928-3</Url>
      <Description>NMID-928-3</Description>
    </_dlc_DocIdUrl>
    <_dlc_BarcodeImage xmlns="c23db4d1-bd25-4899-af01-d66e4e84f7ea">iVBORw0KGgoAAAANSUhEUgAAAYIAAABtCAYAAACsn2ZqAAAAAXNSR0IArs4c6QAAAARnQU1BAACxjwv8YQUAAAAJcEhZcwAADsMAAA7DAcdvqGQAAA/pSURBVHhe7Z0Lcts4EER9PB/Ix/FdcpXcRIlMyZZEfLoHQ4gy31ZtbW0sDoDGoLtnQDlvJ/4BARAAARA4NAJvh149iwcBEAABEDghBCQBCIAACBwcAYTg4AnA8kEABEAAISAHQAAEQODgCCAEB08Alg8CIAAC6ULw9vZ2Ov9b+ufxZ9f/v/3v9TnlZ4+fVZ69nVdtPkqc3rOlcVrrdMZU4vz2dZYwiKy5l0PPyGN1bUoeRM6cs2Ynb2tYK/sW5Qj3OWUue8qZLAlDCG5Ea+TQKALoHFw3gZXxewnszK9FFk6c6DpVsuytWf25QhDRtShkOmoslDH2lEPOfKO4b51DM3IGIQgSuLI5ThI6LmcGQe7Bzc1Y59aHOEKKUUJS8g0hWDoN538VvJSOwtY5pHDNaM4gBAhB8VAgBAsCvdad+/MZh7pFXggBQlDKa4QAIUAIAvdRaiuIiuCeYlThdKpBx7REnbP7nCL4ag4psdz5tfJyRBS4IwgKSu9gjDq4zATpzVUpo/fWAtu6rEcIEAL13DhnI6utNUL6RQFODxhwaaOk5/QOFZV2NstJAsctjWLy29eJEPy0Skp9855rVXLxmTnknMHoWdk6hxT8onNP5+30gAjBCtKI485MENXZKOSgOGUnTnSdWx9iZZ1ZZKXEGa0wlTEia47EjYyTmSet86iQd09kZ7S80nk7PSBCgBBcckBxqpkHPPMQzyQrhUwRAi6LzznQyssRLueOgDuC7+RynHzL9ThxEALtdUiEACFACCrvD/dKtKz2gUNszyZIpyxVnGivrTRKUAgBQqBUcpl5QmtozRJUBFQEVASFkpvW0D1Z9AxB5B7MMS0IwYIWrSGBsBWHq7gPJU7vYDzLKTuH65XXmVXt9apKB88oWSn7MJpPyhgR8YvEjYwTxdZ9LsIPtRxSYrnzQwgQAsu5K0m41SF2WmnRg4AQ8PqoUoW4+RU5NwhBwS7NVPuem8siC4fYWg7SieMmcAR3hGDdn3/moXZ7104+RfY6QoqROSnjRM+D+5wylx7vzKwiS2NF/ow7AqHSyEpuJ46bwAjBffr3WnfuzxWCGN0zhKD+O6Ki2LrPKfuMEAhSEyEkd7PUQ0xFsGzYCF69Z0d719G9z9rbPR1qhAAhuD2vinEUKFn6CBUBFYF196AIvZLALdKL/izTzSnrdNoto5iMCq4zV6e1EYk7E1vXaGTmkBLLnV8LO4nxKx9CCBAChECommYcaioCKgIqgsBfOtEr67PaB46ba7kpJ06mU+i1dxQHXsN61KlG15m1t70cctxxdC2Kqx7FWRkj4tQjcSPjRLF1n1MEf085M1IF3K01K5BDFE7yOOSpxI1sdGQOowfXTeDI4VLw6onIs9aJEPD6qGJg3HMU4Ydncl8Wf9MaojVEa4jW0Bef7MlMOCbFJXu3BadWABH8onPPEoDvtaUH5LePriBVnEtW4jutDGdMx/U4FVT0IFARUBEo58rNLyqCJEV4hirW2hdZZOEQW4uInThuAkdwRwj4Qtk5bxyR77ljJ8cd0xI9D+5zCAFCUH3fPiu5nThuAiME9wncu9twf64QxOieuS0LJ58ioq+sORI3kqtRbN3nImseEVJ3fi3sRiicOwLuCLgj4I6AO4ICi7pmYabAjZB+sRJLD8gdAXcE/A1lq3aL497VlqYTM+LcI+44MidlnKhzdp9T5tJrj81oeaXzdnpAhAAhQAgQAqHSnkGYCIHG8LSGhITNcjlOHDeBI2VpxCUq48xYp+qaVffWawMoTnF0z7gj4JvF5zxr5QF3BAJhK8SmHGglToQ4ZhCk47JeeZ0IAa+PKoTpinOEH2pmQ4nlzg8hQAjCTqEnWsqBcpJ9huAhBAiBkrcu0SrkrVaZSix3fggBQoAQdMpm5eCph1hpgTkV1ag4ltbmxHTmuoeq0plvlEy3NhNKPkbnrnX+9U9xRyAITOTAjR7czAShItD/Tgan8skiKyXOaD4pY0TELxI3Mk70PLjPKeStmgklljs/KgKBsJWkVDZHidMj19GDm5kgvbkqJbZDkI5wRte5tZubSVZKvo3mkzJGZM2RuJFxMvOkle8RfnDOhoOXco50z9/+JBWBIDDKhijJ7cSJJv4eyvoZ60QIuCNQDIx7jhCCJGlRCDFbFWuON4ssHGJrEbETx03gCO7OPjiuZ8Y6s/Z2T2W+61QdnCN7HSHFyJyUcaLnwX1OmcueciaJtk9UBFQE1iW0IjgOGbgH1SVL9dDWzIRTYUXXopA0raGfCkjBK1otIARJ0qIQRdZG9g55lmt0iI2KwGtZRMkza297OYQQLAj0hFIhXqeqzOIIN78QAoSA3z5q/GqIZwseQuAJrkOsjvhF4s40iwiBRuy0hmgN0RoSHK/iFF3SGb3bilSqjnNX1owQjP19DqM5o9F8/1MIAUKAECAExfYPQrBUXWr7cGal06d27xMIgbDREedVOkROnEynMLu/O2OdtIZoDSnVjXuOIuL3jLsPj+b7n0YIEAIqAioCKoICV6oGCiEQwFMU1lVtdYOyXKPjcJ99ibqHiz4Hr+jeZ+2tWvbPzGN1bQ7OkV6+suZI3JktFDe/ImtGCBCCav+Q1pDWX3UPaqsdkHmIZ5KVQqaj+aSMEVlzJG5knMw8mZVDSj5G19Vv9nifoDVEa4jWEK0hWkOCqVU7EU5VjhDcHL5RMGobpJbYvfZApAQfdXCjmChuZCs35+AVXWfW3vb2fuahdp2qg3Nkr5+ZQ85895pDCn7RuXt+v/9pKgIqAioCKgIqAiqCvlo4n5jZ/+u5uSzXGHFeVATcEZxzoOXyRyvZSF4681EcrePca+dVGSfqnN3nlLn0eGdmFelwc+uzVARUBCGyaiW7Q1DuQXXbJ+qh7fV/FYKIrkUh01FjoYwRMXGRuJFxoti6zyn7rOaUEsudXwu7EVFACBAChIDWEK0hWkMjOrJ+dqba95SZ1tCCUM/tOu0CZX+pCNa/lmAUEyoCfg116SxnsTcVARUBFYEgljPKfLft5YhLpIWjrDkSVzETTtxoeyXLKNYMqYJfdO5ZAvA99/SAl19lXIrrXI6NuFT3QEUqi57LHnVwmQnSm+sI1s9a59aHeCZZKaQ3irMyRmTNkbiRcaLnwX1OIe8eX8zkviz+piKgIqAioCIothAjpBipUpRxXEJXzM3WZmLLdWUJABWBcPiVZHLKQueQRBPfcSNbubkZ69z6EM90rco+UBFwR3DOgVZejogDFQEVARWBYApmuDu3pekIriI2EfGLxI2MEzVG7nPKPtMaEiRn5ib3NiTLNUYO3KiDcxM4gvtWh9jBK7rOrL3t5ZBTYUXXouzDaD4pY+wph5z5RnHfOocUUYnOXaBi6yNUBFQEVARUBF+kgRDcc+cjHu7/IwQ35DoDjNoGZSm+43BbDtKJk+kU1AR25vfsdWbtLRXB2N+56zj3GtZbcoR7jpS57ClnLNvf+DAVARUBFQEVARVBgSRVA/UMgcsSgO+5pwfkewQrSFuXgE4148SJOBsqgjF37LpPZ++5I+CtoV77boTLqQioCKgIqAioCKgIRnRk/WzkwinLSSn9yt/ulFu9+15vk4qAiuCcA3vIIeUsKxWyyy0RfqA1JKioAqy7WWrvLutC8ZUIcg+H2MEruvdZe9sTRwfP6FoU0qM1RGuI1tDDvQNCUD8UDnEpBNTDepSgouSJEPzkwK2L7+2X4qL3kENObu41h2aY4Kx+DncE3BFwR8AdAXcEQndDFVlHSKMiliUA34KbHpC3hlaQOi5M+azSelHciOO6nD6oMr/RdVIRUBHsPYeUM4gQ3LiwUTBqSp1FFg6xtdyAE2cUEyUJEYL65fBjTil4ju5Zi9hGW3CRvVbWHIk7E1t3TyJrdkySg5fCF1lGntYQrSFaQ7SGaA3RGsrSlCXOTLWvKbHrrCJxev3CUQfnOpkI7o47cVyP4mT2XtZH8BzdMzdvHZwjex1xx5E5KeNEsXWfU+bS44tWV8DZBwXLLPamIqAioCKgIgibOIfYHDPhxHXJ3hVclfifYR4QgiCBRxRfUWYlCZw40eR23Ihz2JxDPGOdpTEie6seciX26J65BOXgHNlrZc2RuMpZceJGcd86hxT8onPPEoBvnNMD8tbQClKlDZKV+AjBgkCvdef+fMahRgjq+xYlTPc5ZZ/3ZB6y+JvWULCy6BFJKaEcB+cmcMRlOeJDRfCzo7W9H90zhAAhuDUxCl/sVgiyJkYcEAABEACBOQikVwRzps0oIAACIAACWQggBFlIEgcEQAAEXhQBhOBFN45pgwAIgEAWAghBFpLEAQEQAIEXRQAheNGNY9ogAAIgkIUAQpCFJHFAAARA4EURQAhedOOYNgiAAAhkIYAQZCFJnG8E/nzc/678t7f30+ffFkB/T5/v52c+Tn+KH1t+/lH+4c0T5Tjr+TzE+vt5er98I379pa713P9+vt/9fqbyvCpzFsfqzpl8A4FEBBCCRDAJdUbgTID3hL6QWl0MfkivIgR/Pr6ItycE5Th/Th8PAnMl8l685XP38/4a4/3z/yo7/4hzvka5Hys+5960+DkIlBBACMiL7RG4uOD3QlmwEODH6fPy3zvTfyHTq0tvEXczzmqFZ6L9T+hNJbhUFzefuY7RLEyMOf9Maz3WelOUOW+/lYzwOxFACH7nvu5sVQuJrYTgizQXx90k2YuQVHlbjfPTvCrP5xa1m5jLHy9kXRKzIti9OTfHKkWsYLiznWY6r4kAQvCa+/Zas7645HsSvSe2uBAYcS6oLS2k2n3ED+nfVQxXYv98uE+oqZMsBEo1cDr15/xaKcFs94UAQrCv/fiFs7le4N722s22S5VUnTjXeQiuflUN/N+Wa8vn9n7gevFbEgNVCEpjfWeBMedfmDksaR4CCME8rA850vVi9rYaKF24RioCO85lB0qXwD+bcyHfxwvhyuVvNZYkBJWxCpnSnvMhU4tFJyKAECSCSagHBCqOufRq5O1rmyuDXSFVO86j0y45+drbPs0/L7wRpQiB9WaR1kIiB0EgggBCEEGNZwQELm+5KK9a/o8WqQhKk5De7Llc/K5fA2049Bqx11o7XSHQq4Flne7nhS3iIyBwQQAhIBU2QMATgS+aK70+ep1Zl1RvGjutON8fq7yK2XToZUdevcTtzdmqBs4T5/XRDRKVkAgBObANAr4IbCoEZ8J9qErKX3ATHPcjeTe+H/Ff2b6+rdz61nH1i2nynLfZQaIeDwEqguPt+bYrbv4Khform8WK4OHLWdd7hNa7/Os4F2G6+xUShXmoDr33hTFlzt2xxDlvu5NEPxACCMGBNpulggAIgEAJAYSAvAABEACBgyOAEBw8AVg+CIAACCAE5AAIgAAIHBwBhODgCcDyQQAEQAAhIAdAAARA4OAIIAQHTwCWDwIgAAIIATkAAiAAAgdH4B/bKrNQRKZAJgAAAABJRU5ErkJggg==</_dlc_BarcodeImage>
    <_dlc_BarcodeValue xmlns="c23db4d1-bd25-4899-af01-d66e4e84f7ea">2414376173</_dlc_BarcodeValue>
    <_dlc_BarcodePreview xmlns="c23db4d1-bd25-4899-af01-d66e4e84f7ea">
      <Url>http://intranet.nmisa.org/NMISADOC/NMISA-Templates/_layouts/barcodeimagefromitem.aspx?ID=3&amp;list=0f5ebca7-b7a2-490c-8e97-d8d4a6e32759</Url>
      <Description>Barcode: 2414376173</Description>
    </_dlc_BarcodePreview>
    <pb52dec9c6504f5d991623953dc83fd0 xmlns="c23db4d1-bd25-4899-af01-d66e4e84f7e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4682e0a1-1f2c-48cb-b1cc-2335b9c86672</TermId>
        </TermInfo>
      </Terms>
    </pb52dec9c6504f5d991623953dc83fd0>
    <TaxCatchAll xmlns="c23db4d1-bd25-4899-af01-d66e4e84f7ea">
      <Value>47</Value>
      <Value>364</Value>
    </TaxCatchAll>
    <b3190821f07a4196882983f1c5322b7a xmlns="c23db4d1-bd25-4899-af01-d66e4e84f7ea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</TermName>
          <TermId xmlns="http://schemas.microsoft.com/office/infopath/2007/PartnerControls">aa96ae35-af2a-4c0a-be2d-98a608bbfd84</TermId>
        </TermInfo>
      </Terms>
    </b3190821f07a4196882983f1c5322b7a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A775B445201FA649B23C568DB66BD9D6003F20D8787512EB449A0484060B38E3A5" ma:contentTypeVersion="7" ma:contentTypeDescription="" ma:contentTypeScope="" ma:versionID="f7e942b53f46c37b3fccc1b222a9806c">
  <xsd:schema xmlns:xsd="http://www.w3.org/2001/XMLSchema" xmlns:xs="http://www.w3.org/2001/XMLSchema" xmlns:p="http://schemas.microsoft.com/office/2006/metadata/properties" xmlns:ns1="http://schemas.microsoft.com/sharepoint/v3" xmlns:ns2="c23db4d1-bd25-4899-af01-d66e4e84f7ea" targetNamespace="http://schemas.microsoft.com/office/2006/metadata/properties" ma:root="true" ma:fieldsID="ae0bd2fd7f8ed5c5fcea119ec3e9bcfd" ns1:_="" ns2:_="">
    <xsd:import namespace="http://schemas.microsoft.com/sharepoint/v3"/>
    <xsd:import namespace="c23db4d1-bd25-4899-af01-d66e4e84f7e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b3190821f07a4196882983f1c5322b7a" minOccurs="0"/>
                <xsd:element ref="ns2:TaxCatchAll" minOccurs="0"/>
                <xsd:element ref="ns2:TaxCatchAllLabel" minOccurs="0"/>
                <xsd:element ref="ns2:pb52dec9c6504f5d991623953dc83fd0" minOccurs="0"/>
                <xsd:element ref="ns1:_dlc_Exempt" minOccurs="0"/>
                <xsd:element ref="ns2:_dlc_BarcodeValue" minOccurs="0"/>
                <xsd:element ref="ns2:_dlc_BarcodeImage" minOccurs="0"/>
                <xsd:element ref="ns2:_dlc_BarcodePreview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7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1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2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3db4d1-bd25-4899-af01-d66e4e84f7e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b3190821f07a4196882983f1c5322b7a" ma:index="11" ma:taxonomy="true" ma:internalName="b3190821f07a4196882983f1c5322b7a" ma:taxonomyFieldName="Area" ma:displayName="Area" ma:readOnly="false" ma:default="364;#All|aa96ae35-af2a-4c0a-be2d-98a608bbfd84" ma:fieldId="{b3190821-f07a-4196-8829-83f1c5322b7a}" ma:sspId="c161f94a-025c-4c1c-a577-81273ad1a378" ma:termSetId="69f67faa-d1e5-4286-9d7a-efa2b7f76c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1ed7618d-45df-4e4a-b9e9-dfedc4221ad7}" ma:internalName="TaxCatchAll" ma:showField="CatchAllData" ma:web="c23db4d1-bd25-4899-af01-d66e4e84f7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1ed7618d-45df-4e4a-b9e9-dfedc4221ad7}" ma:internalName="TaxCatchAllLabel" ma:readOnly="true" ma:showField="CatchAllDataLabel" ma:web="c23db4d1-bd25-4899-af01-d66e4e84f7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b52dec9c6504f5d991623953dc83fd0" ma:index="15" ma:taxonomy="true" ma:internalName="pb52dec9c6504f5d991623953dc83fd0" ma:taxonomyFieldName="Document_x0020_Type" ma:displayName="Document Type" ma:readOnly="false" ma:default="128;#Template|bc309c0f-0c76-4a5d-9dcf-028c577a9497" ma:fieldId="{9b52dec9-c650-4f5d-9916-23953dc83fd0}" ma:sspId="c161f94a-025c-4c1c-a577-81273ad1a378" ma:termSetId="d23fb828-2729-4d82-90c5-6036b48a09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BarcodeValue" ma:index="18" nillable="true" ma:displayName="Barcode Value" ma:description="The value of the barcode assigned to this item." ma:internalName="_dlc_BarcodeValue" ma:readOnly="true">
      <xsd:simpleType>
        <xsd:restriction base="dms:Text"/>
      </xsd:simpleType>
    </xsd:element>
    <xsd:element name="_dlc_BarcodeImage" ma:index="19" nillable="true" ma:displayName="Barcode Image" ma:description="" ma:hidden="true" ma:internalName="_dlc_BarcodeImage" ma:readOnly="false">
      <xsd:simpleType>
        <xsd:restriction base="dms:Note"/>
      </xsd:simpleType>
    </xsd:element>
    <xsd:element name="_dlc_BarcodePreview" ma:index="20" nillable="true" ma:displayName="Barcode" ma:description="The barcode assigned to this item." ma:format="Image" ma:hidden="true" ma:internalName="_dlc_BarcodePreview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p:Policy xmlns:p="office.server.policy" id="" local="true">
  <p:Name>Item</p:Name>
  <p:Description/>
  <p:Statement/>
  <p:PolicyItems>
    <p:PolicyItem featureId="Microsoft.Office.RecordsManagement.PolicyFeatures.Expiration" staticId="0x01|645367742" UniqueId="560be684-5482-425b-b011-df4f15933aa2">
      <p:Name>Retention</p:Name>
      <p:Description>Automatic scheduling of content for processing, and performing a retention action on content that has reached its due date.</p:Description>
      <p:CustomData>
        <Schedules nextStageId="1">
          <Schedule type="Default">
            <stages/>
          </Schedule>
        </Schedules>
      </p:CustomData>
    </p:PolicyItem>
    <p:PolicyItem featureId="Microsoft.Office.RecordsManagement.PolicyFeatures.PolicyAudit" staticId="0x01|1665009279" UniqueId="bb0027de-387d-4c53-9d87-ccf014454a45">
      <p:Name>Auditing</p:Name>
      <p:Description>Audits user actions on documents and list items to the Audit Log.</p:Description>
      <p:CustomData>
        <Audit>
          <DeleteRestore/>
        </Audit>
      </p:CustomData>
    </p:PolicyItem>
    <p:PolicyItem featureId="Microsoft.Office.RecordsManagement.PolicyFeatures.Barcode" staticId="0x01|-708099503" UniqueId="d25a313e-4d18-4254-b067-38e6b6a1761d">
      <p:Name>Barcodes</p:Name>
      <p:Description>Generates unique identifiers that can be inserted in Microsoft Office documents. Barcodes can also be used to search for documents.</p:Description>
      <p:CustomData>
        <barcode/>
      </p:CustomData>
    </p:PolicyItem>
  </p:PolicyItems>
</p:Policy>
</file>

<file path=customXml/itemProps1.xml><?xml version="1.0" encoding="utf-8"?>
<ds:datastoreItem xmlns:ds="http://schemas.openxmlformats.org/officeDocument/2006/customXml" ds:itemID="{CA21EF58-D416-4B11-8DF1-8B972C73C88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ABA798C-252C-4029-B943-C39A63391942}">
  <ds:schemaRefs>
    <ds:schemaRef ds:uri="http://schemas.microsoft.com/office/infopath/2007/PartnerControls"/>
    <ds:schemaRef ds:uri="http://purl.org/dc/terms/"/>
    <ds:schemaRef ds:uri="c23db4d1-bd25-4899-af01-d66e4e84f7ea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FA5661-176D-4035-A701-BE3E04461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3db4d1-bd25-4899-af01-d66e4e84f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D042E12-108B-42B9-93E7-76F5661F86E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91BD744-B192-4446-A852-F38BDDC32A75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692</TotalTime>
  <Words>1840</Words>
  <Application>Microsoft Office PowerPoint</Application>
  <PresentationFormat>On-screen Show (4:3)</PresentationFormat>
  <Paragraphs>360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Presentation</vt:lpstr>
      <vt:lpstr>2_Presentation</vt:lpstr>
      <vt:lpstr>PowerPoint Presentation</vt:lpstr>
      <vt:lpstr>Introduction</vt:lpstr>
      <vt:lpstr>The NMISA Gas Flow Laboratory</vt:lpstr>
      <vt:lpstr>The NMISA Gas Flow Laboratory </vt:lpstr>
      <vt:lpstr>Road to Accreditation</vt:lpstr>
      <vt:lpstr>Road to Accreditation</vt:lpstr>
      <vt:lpstr>MIKES – NMISA Bilateral Comparison</vt:lpstr>
      <vt:lpstr>MIKES – NMISA Bilateral Comparison</vt:lpstr>
      <vt:lpstr>MIKES – NMISA Bilateral Comparison</vt:lpstr>
      <vt:lpstr>MIKES – NMISA Bilateral Comparison</vt:lpstr>
      <vt:lpstr>MIKES – NMISA Bilateral Comparison</vt:lpstr>
      <vt:lpstr>MIKES – NMISA Bilateral Comparison</vt:lpstr>
      <vt:lpstr>Method for Analysing the Results</vt:lpstr>
      <vt:lpstr>Method for Analysing the Results</vt:lpstr>
      <vt:lpstr>Method for Analysing the Results</vt:lpstr>
      <vt:lpstr>Method for Analysing the Results</vt:lpstr>
      <vt:lpstr>Method for Analysing the Results</vt:lpstr>
      <vt:lpstr>Comparison Results</vt:lpstr>
      <vt:lpstr>Comparison Results</vt:lpstr>
      <vt:lpstr>Comparison Results</vt:lpstr>
      <vt:lpstr>Comparison Results</vt:lpstr>
      <vt:lpstr>Comparison Results</vt:lpstr>
      <vt:lpstr>Discussion of Comparison Results</vt:lpstr>
      <vt:lpstr>Discussion of Comparison Results</vt:lpstr>
      <vt:lpstr>Follow-up measurements to investigate discrepancies</vt:lpstr>
      <vt:lpstr>Follow-up measurements to investigate discrepancies</vt:lpstr>
      <vt:lpstr>Follow-up measurements to investigate discrepancies</vt:lpstr>
      <vt:lpstr>Follow-up measurements to investigate discrepancies</vt:lpstr>
      <vt:lpstr>Conclusion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djonker@nmisa.org</dc:creator>
  <cp:keywords>NMISA Powerpoint Template 2015</cp:keywords>
  <cp:lastModifiedBy>Deona Jonker</cp:lastModifiedBy>
  <cp:revision>90</cp:revision>
  <cp:lastPrinted>2016-09-15T13:54:57Z</cp:lastPrinted>
  <dcterms:created xsi:type="dcterms:W3CDTF">2016-07-22T12:03:27Z</dcterms:created>
  <dcterms:modified xsi:type="dcterms:W3CDTF">2016-09-16T16:04:13Z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0x010100A775B445201FA649B23C568DB66BD9D6003F20D8787512EB449A0484060B38E3A5</vt:lpwstr>
  </property>
  <property fmtid="{D5CDD505-2E9C-101B-9397-08002B2CF9AE}" pid="3" name="TaxKeyword">
    <vt:lpwstr>1114;#NMISA Powerpoint Template 2015|4644ba14-7378-4c4a-b246-b8ee73542272</vt:lpwstr>
  </property>
  <property fmtid="{D5CDD505-2E9C-101B-9397-08002B2CF9AE}" pid="4" name="Document_x0020_Type">
    <vt:lpwstr>47;#Presentation|4682e0a1-1f2c-48cb-b1cc-2335b9c86672</vt:lpwstr>
  </property>
  <property fmtid="{D5CDD505-2E9C-101B-9397-08002B2CF9AE}" pid="5" name="Classification">
    <vt:lpwstr/>
  </property>
  <property fmtid="{D5CDD505-2E9C-101B-9397-08002B2CF9AE}" pid="6" name="TaxKeywordTaxHTField">
    <vt:lpwstr>NMISA Powerpoint Template 2015|4644ba14-7378-4c4a-b246-b8ee73542272</vt:lpwstr>
  </property>
  <property fmtid="{D5CDD505-2E9C-101B-9397-08002B2CF9AE}" pid="7" name="Area">
    <vt:lpwstr>364;#All|aa96ae35-af2a-4c0a-be2d-98a608bbfd84</vt:lpwstr>
  </property>
  <property fmtid="{D5CDD505-2E9C-101B-9397-08002B2CF9AE}" pid="8" name="Document Type">
    <vt:lpwstr>47;#Presentation|4682e0a1-1f2c-48cb-b1cc-2335b9c86672</vt:lpwstr>
  </property>
  <property fmtid="{D5CDD505-2E9C-101B-9397-08002B2CF9AE}" pid="9" name="_dlc_DocIdItemGuid">
    <vt:lpwstr>086f188c-37b5-4f3e-b82c-699c98b47033</vt:lpwstr>
  </property>
  <property fmtid="{D5CDD505-2E9C-101B-9397-08002B2CF9AE}" pid="10" name="WorkflowChangePath">
    <vt:lpwstr>a85c4781-5389-4498-afbf-6e3fd99a68c7,4;a85c4781-5389-4498-afbf-6e3fd99a68c7,6;a85c4781-5389-4498-afbf-6e3fd99a68c7,9;a85c4781-5389-4498-afbf-6e3fd99a68c7,11;a85c4781-5389-4498-afbf-6e3fd99a68c7,14;</vt:lpwstr>
  </property>
  <property fmtid="{D5CDD505-2E9C-101B-9397-08002B2CF9AE}" pid="11" name="b3190821f07a4196882983f1c5322b7a">
    <vt:lpwstr>All|aa96ae35-af2a-4c0a-be2d-98a608bbfd84</vt:lpwstr>
  </property>
  <property fmtid="{D5CDD505-2E9C-101B-9397-08002B2CF9AE}" pid="12" name="pb52dec9c6504f5d991623953dc83fd0">
    <vt:lpwstr>|4682e0a1-1f2c-48cb-b1cc-2335b9c86672</vt:lpwstr>
  </property>
  <property fmtid="{D5CDD505-2E9C-101B-9397-08002B2CF9AE}" pid="13" name="TaxCatchAll">
    <vt:lpwstr>47;#|4682e0a1-1f2c-48cb-b1cc-2335b9c86672;#1114;#NMISA Powerpoint Template 2015;#364;#All|aa96ae35-af2a-4c0a-be2d-98a608bbfd84</vt:lpwstr>
  </property>
  <property fmtid="{D5CDD505-2E9C-101B-9397-08002B2CF9AE}" pid="14" name="e0bbfd79310044d8b4834e29a56a615e">
    <vt:lpwstr/>
  </property>
  <property fmtid="{D5CDD505-2E9C-101B-9397-08002B2CF9AE}" pid="15" name="_dlc_policyId">
    <vt:lpwstr>0x01|645367742</vt:lpwstr>
  </property>
  <property fmtid="{D5CDD505-2E9C-101B-9397-08002B2CF9AE}" pid="16" name="ItemRetentionFormula">
    <vt:lpwstr/>
  </property>
  <property fmtid="{D5CDD505-2E9C-101B-9397-08002B2CF9AE}" pid="17" name="Area0">
    <vt:lpwstr>364;#All|aa96ae35-af2a-4c0a-be2d-98a608bbfd84</vt:lpwstr>
  </property>
</Properties>
</file>