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56" r:id="rId6"/>
    <p:sldId id="257" r:id="rId7"/>
    <p:sldId id="285" r:id="rId8"/>
    <p:sldId id="317" r:id="rId9"/>
    <p:sldId id="315" r:id="rId10"/>
    <p:sldId id="287" r:id="rId11"/>
    <p:sldId id="316" r:id="rId12"/>
    <p:sldId id="284" r:id="rId13"/>
    <p:sldId id="288" r:id="rId14"/>
    <p:sldId id="318" r:id="rId15"/>
    <p:sldId id="319" r:id="rId16"/>
    <p:sldId id="320" r:id="rId17"/>
    <p:sldId id="321" r:id="rId18"/>
    <p:sldId id="322" r:id="rId19"/>
    <p:sldId id="276" r:id="rId20"/>
    <p:sldId id="282" r:id="rId21"/>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66FF"/>
    <a:srgbClr val="006600"/>
    <a:srgbClr val="008000"/>
    <a:srgbClr val="800000"/>
    <a:srgbClr val="660066"/>
    <a:srgbClr val="0033CC"/>
    <a:srgbClr val="FF6600"/>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Estilo Escuro 1 - Destaqu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Escuro 1 - Destaqu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Escuro 1 - Destaqu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Escuro 1 - Destaqu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édio 4 - Destaqu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Destaqu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Destaqu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743" autoAdjust="0"/>
  </p:normalViewPr>
  <p:slideViewPr>
    <p:cSldViewPr snapToGrid="0" showGuides="1">
      <p:cViewPr varScale="1">
        <p:scale>
          <a:sx n="107" d="100"/>
          <a:sy n="107" d="100"/>
        </p:scale>
        <p:origin x="-990" y="-84"/>
      </p:cViewPr>
      <p:guideLst>
        <p:guide orient="horz" pos="2164"/>
        <p:guide pos="2883"/>
      </p:guideLst>
    </p:cSldViewPr>
  </p:slideViewPr>
  <p:outlineViewPr>
    <p:cViewPr>
      <p:scale>
        <a:sx n="33" d="100"/>
        <a:sy n="33" d="100"/>
      </p:scale>
      <p:origin x="0" y="29172"/>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76" d="100"/>
          <a:sy n="76" d="100"/>
        </p:scale>
        <p:origin x="-3978" y="-10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7034" cy="511732"/>
          </a:xfrm>
          <a:prstGeom prst="rect">
            <a:avLst/>
          </a:prstGeom>
        </p:spPr>
        <p:txBody>
          <a:bodyPr vert="horz" lIns="95738" tIns="47869" rIns="95738" bIns="47869" rtlCol="0"/>
          <a:lstStyle>
            <a:lvl1pPr algn="l">
              <a:defRPr sz="1300"/>
            </a:lvl1pPr>
          </a:lstStyle>
          <a:p>
            <a:endParaRPr lang="fr-FR"/>
          </a:p>
        </p:txBody>
      </p:sp>
      <p:sp>
        <p:nvSpPr>
          <p:cNvPr id="3" name="Marcador de Posição da Data 2"/>
          <p:cNvSpPr>
            <a:spLocks noGrp="1"/>
          </p:cNvSpPr>
          <p:nvPr>
            <p:ph type="dt" sz="quarter" idx="1"/>
          </p:nvPr>
        </p:nvSpPr>
        <p:spPr>
          <a:xfrm>
            <a:off x="4020591" y="1"/>
            <a:ext cx="3077034" cy="511732"/>
          </a:xfrm>
          <a:prstGeom prst="rect">
            <a:avLst/>
          </a:prstGeom>
        </p:spPr>
        <p:txBody>
          <a:bodyPr vert="horz" lIns="95738" tIns="47869" rIns="95738" bIns="47869" rtlCol="0"/>
          <a:lstStyle>
            <a:lvl1pPr algn="r">
              <a:defRPr sz="1300"/>
            </a:lvl1pPr>
          </a:lstStyle>
          <a:p>
            <a:fld id="{78FF941A-E3B1-49FD-A719-B8115CEB2757}" type="datetime1">
              <a:rPr lang="fr-FR" smtClean="0"/>
              <a:t>16/09/2016</a:t>
            </a:fld>
            <a:endParaRPr lang="fr-FR"/>
          </a:p>
        </p:txBody>
      </p:sp>
      <p:sp>
        <p:nvSpPr>
          <p:cNvPr id="4" name="Marcador de Posição do Rodapé 3"/>
          <p:cNvSpPr>
            <a:spLocks noGrp="1"/>
          </p:cNvSpPr>
          <p:nvPr>
            <p:ph type="ftr" sz="quarter" idx="2"/>
          </p:nvPr>
        </p:nvSpPr>
        <p:spPr>
          <a:xfrm>
            <a:off x="0" y="9721239"/>
            <a:ext cx="3077034" cy="511732"/>
          </a:xfrm>
          <a:prstGeom prst="rect">
            <a:avLst/>
          </a:prstGeom>
        </p:spPr>
        <p:txBody>
          <a:bodyPr vert="horz" lIns="95738" tIns="47869" rIns="95738" bIns="47869" rtlCol="0" anchor="b"/>
          <a:lstStyle>
            <a:lvl1pPr algn="l">
              <a:defRPr sz="1300"/>
            </a:lvl1pPr>
          </a:lstStyle>
          <a:p>
            <a:endParaRPr lang="fr-FR"/>
          </a:p>
        </p:txBody>
      </p:sp>
      <p:sp>
        <p:nvSpPr>
          <p:cNvPr id="5" name="Marcador de Posição do Número do Diapositivo 4"/>
          <p:cNvSpPr>
            <a:spLocks noGrp="1"/>
          </p:cNvSpPr>
          <p:nvPr>
            <p:ph type="sldNum" sz="quarter" idx="3"/>
          </p:nvPr>
        </p:nvSpPr>
        <p:spPr>
          <a:xfrm>
            <a:off x="4020591" y="9721239"/>
            <a:ext cx="3077034" cy="511732"/>
          </a:xfrm>
          <a:prstGeom prst="rect">
            <a:avLst/>
          </a:prstGeom>
        </p:spPr>
        <p:txBody>
          <a:bodyPr vert="horz" lIns="95738" tIns="47869" rIns="95738" bIns="47869" rtlCol="0" anchor="b"/>
          <a:lstStyle>
            <a:lvl1pPr algn="r">
              <a:defRPr sz="1300"/>
            </a:lvl1pPr>
          </a:lstStyle>
          <a:p>
            <a:fld id="{26124C75-0EED-4C54-9B4D-366E62D3C0F7}" type="slidenum">
              <a:rPr lang="fr-FR" smtClean="0"/>
              <a:t>‹nº›</a:t>
            </a:fld>
            <a:endParaRPr lang="fr-FR"/>
          </a:p>
        </p:txBody>
      </p:sp>
    </p:spTree>
    <p:extLst>
      <p:ext uri="{BB962C8B-B14F-4D97-AF65-F5344CB8AC3E}">
        <p14:creationId xmlns:p14="http://schemas.microsoft.com/office/powerpoint/2010/main" val="415833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2" y="1"/>
            <a:ext cx="3076363" cy="511732"/>
          </a:xfrm>
          <a:prstGeom prst="rect">
            <a:avLst/>
          </a:prstGeom>
        </p:spPr>
        <p:txBody>
          <a:bodyPr vert="horz" lIns="95738" tIns="47869" rIns="95738" bIns="47869" rtlCol="0"/>
          <a:lstStyle>
            <a:lvl1pPr algn="l">
              <a:defRPr sz="1300"/>
            </a:lvl1pPr>
          </a:lstStyle>
          <a:p>
            <a:endParaRPr lang="pt-PT"/>
          </a:p>
        </p:txBody>
      </p:sp>
      <p:sp>
        <p:nvSpPr>
          <p:cNvPr id="3" name="Marcador de Posição da Data 2"/>
          <p:cNvSpPr>
            <a:spLocks noGrp="1"/>
          </p:cNvSpPr>
          <p:nvPr>
            <p:ph type="dt" idx="1"/>
          </p:nvPr>
        </p:nvSpPr>
        <p:spPr>
          <a:xfrm>
            <a:off x="4021294" y="1"/>
            <a:ext cx="3076363" cy="511732"/>
          </a:xfrm>
          <a:prstGeom prst="rect">
            <a:avLst/>
          </a:prstGeom>
        </p:spPr>
        <p:txBody>
          <a:bodyPr vert="horz" lIns="95738" tIns="47869" rIns="95738" bIns="47869" rtlCol="0"/>
          <a:lstStyle>
            <a:lvl1pPr algn="r">
              <a:defRPr sz="1300"/>
            </a:lvl1pPr>
          </a:lstStyle>
          <a:p>
            <a:fld id="{F8DCE793-E39A-4F5A-A488-85446962BCB8}" type="datetime1">
              <a:rPr lang="fr-FR" smtClean="0"/>
              <a:t>16/09/2016</a:t>
            </a:fld>
            <a:endParaRPr lang="pt-PT"/>
          </a:p>
        </p:txBody>
      </p:sp>
      <p:sp>
        <p:nvSpPr>
          <p:cNvPr id="4" name="Marcador de Posição da Imagem do Diapositivo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5738" tIns="47869" rIns="95738" bIns="47869" rtlCol="0" anchor="ctr"/>
          <a:lstStyle/>
          <a:p>
            <a:endParaRPr lang="pt-PT"/>
          </a:p>
        </p:txBody>
      </p:sp>
      <p:sp>
        <p:nvSpPr>
          <p:cNvPr id="5" name="Marcador de Posição de Notas 4"/>
          <p:cNvSpPr>
            <a:spLocks noGrp="1"/>
          </p:cNvSpPr>
          <p:nvPr>
            <p:ph type="body" sz="quarter" idx="3"/>
          </p:nvPr>
        </p:nvSpPr>
        <p:spPr>
          <a:xfrm>
            <a:off x="709930" y="4861442"/>
            <a:ext cx="5679440" cy="4605577"/>
          </a:xfrm>
          <a:prstGeom prst="rect">
            <a:avLst/>
          </a:prstGeom>
        </p:spPr>
        <p:txBody>
          <a:bodyPr vert="horz" lIns="95738" tIns="47869" rIns="95738" bIns="47869"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2" y="9721108"/>
            <a:ext cx="3076363" cy="511732"/>
          </a:xfrm>
          <a:prstGeom prst="rect">
            <a:avLst/>
          </a:prstGeom>
        </p:spPr>
        <p:txBody>
          <a:bodyPr vert="horz" lIns="95738" tIns="47869" rIns="95738" bIns="47869"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4021294" y="9721108"/>
            <a:ext cx="3076363" cy="511732"/>
          </a:xfrm>
          <a:prstGeom prst="rect">
            <a:avLst/>
          </a:prstGeom>
        </p:spPr>
        <p:txBody>
          <a:bodyPr vert="horz" lIns="95738" tIns="47869" rIns="95738" bIns="47869" rtlCol="0" anchor="b"/>
          <a:lstStyle>
            <a:lvl1pPr algn="r">
              <a:defRPr sz="1300"/>
            </a:lvl1pPr>
          </a:lstStyle>
          <a:p>
            <a:fld id="{3B4D80A6-EA1B-4101-8E17-F17F82AEFEEC}" type="slidenum">
              <a:rPr lang="pt-PT" smtClean="0"/>
              <a:pPr/>
              <a:t>‹nº›</a:t>
            </a:fld>
            <a:endParaRPr lang="pt-PT"/>
          </a:p>
        </p:txBody>
      </p:sp>
    </p:spTree>
    <p:extLst>
      <p:ext uri="{BB962C8B-B14F-4D97-AF65-F5344CB8AC3E}">
        <p14:creationId xmlns:p14="http://schemas.microsoft.com/office/powerpoint/2010/main" val="1237743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43042" y="2130425"/>
            <a:ext cx="6572296" cy="1470025"/>
          </a:xfrm>
        </p:spPr>
        <p:txBody>
          <a:bodyPr>
            <a:normAutofit/>
          </a:bodyPr>
          <a:lstStyle>
            <a:lvl1pPr>
              <a:defRPr sz="3200">
                <a:solidFill>
                  <a:srgbClr val="003300"/>
                </a:solidFill>
              </a:defRPr>
            </a:lvl1pPr>
          </a:lstStyle>
          <a:p>
            <a:r>
              <a:rPr lang="pt-PT" dirty="0" smtClean="0"/>
              <a:t>Clique para editar o estilo</a:t>
            </a:r>
            <a:endParaRPr lang="pt-PT" dirty="0"/>
          </a:p>
        </p:txBody>
      </p:sp>
      <p:sp>
        <p:nvSpPr>
          <p:cNvPr id="3" name="Subtítulo 2"/>
          <p:cNvSpPr>
            <a:spLocks noGrp="1"/>
          </p:cNvSpPr>
          <p:nvPr>
            <p:ph type="subTitle" idx="1"/>
          </p:nvPr>
        </p:nvSpPr>
        <p:spPr>
          <a:xfrm>
            <a:off x="1643042" y="3886200"/>
            <a:ext cx="6129358" cy="1752600"/>
          </a:xfrm>
        </p:spPr>
        <p:txBody>
          <a:bodyPr/>
          <a:lstStyle>
            <a:lvl1pPr marL="0" indent="0" algn="l">
              <a:buNone/>
              <a:defRPr>
                <a:solidFill>
                  <a:srgbClr val="00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grpSp>
        <p:nvGrpSpPr>
          <p:cNvPr id="14" name="Grupo 13"/>
          <p:cNvGrpSpPr/>
          <p:nvPr userDrawn="1"/>
        </p:nvGrpSpPr>
        <p:grpSpPr>
          <a:xfrm>
            <a:off x="0" y="0"/>
            <a:ext cx="9144000" cy="1197710"/>
            <a:chOff x="0" y="0"/>
            <a:chExt cx="9144000" cy="1197710"/>
          </a:xfrm>
        </p:grpSpPr>
        <p:sp>
          <p:nvSpPr>
            <p:cNvPr id="10" name="Rectângulo 9"/>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2" descr="G:\DIDAE\UPQ\PIN\Edicoes\GabDesign\Fotos IPQ varios logos produtos historicos\MVC-045S.JPG"/>
            <p:cNvPicPr>
              <a:picLocks noChangeAspect="1" noChangeArrowheads="1"/>
            </p:cNvPicPr>
            <p:nvPr userDrawn="1"/>
          </p:nvPicPr>
          <p:blipFill>
            <a:blip r:embed="rId2" cstate="print"/>
            <a:srcRect/>
            <a:stretch>
              <a:fillRect/>
            </a:stretch>
          </p:blipFill>
          <p:spPr bwMode="auto">
            <a:xfrm>
              <a:off x="357158" y="0"/>
              <a:ext cx="1231009" cy="1197710"/>
            </a:xfrm>
            <a:prstGeom prst="rect">
              <a:avLst/>
            </a:prstGeom>
            <a:noFill/>
            <a:ln>
              <a:noFill/>
            </a:ln>
          </p:spPr>
        </p:pic>
        <p:pic>
          <p:nvPicPr>
            <p:cNvPr id="9" name="Imagem 8" descr="Logo_IPQ_fundo azul.jpg"/>
            <p:cNvPicPr>
              <a:picLocks noChangeAspect="1"/>
            </p:cNvPicPr>
            <p:nvPr userDrawn="1"/>
          </p:nvPicPr>
          <p:blipFill>
            <a:blip r:embed="rId3" cstate="print"/>
            <a:stretch>
              <a:fillRect/>
            </a:stretch>
          </p:blipFill>
          <p:spPr>
            <a:xfrm>
              <a:off x="1714480" y="214290"/>
              <a:ext cx="2636240" cy="339662"/>
            </a:xfrm>
            <a:prstGeom prst="rect">
              <a:avLst/>
            </a:prstGeom>
          </p:spPr>
        </p:pic>
      </p:gr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306476" y="743710"/>
            <a:ext cx="8441988" cy="453042"/>
          </a:xfrm>
        </p:spPr>
        <p:txBody>
          <a:bodyPr/>
          <a:lstStyle/>
          <a:p>
            <a:r>
              <a:rPr lang="pt-PT" dirty="0" smtClean="0"/>
              <a:t>Clique para editar o estilo</a:t>
            </a:r>
            <a:endParaRPr lang="pt-PT" dirty="0"/>
          </a:p>
        </p:txBody>
      </p:sp>
      <p:sp>
        <p:nvSpPr>
          <p:cNvPr id="3" name="Marcador de Posição de Conteúdo 2"/>
          <p:cNvSpPr>
            <a:spLocks noGrp="1"/>
          </p:cNvSpPr>
          <p:nvPr>
            <p:ph idx="1"/>
          </p:nvPr>
        </p:nvSpPr>
        <p:spPr>
          <a:xfrm>
            <a:off x="303847" y="1700808"/>
            <a:ext cx="8444617" cy="4248472"/>
          </a:xfrm>
        </p:spPr>
        <p:txBody>
          <a:bodyPr/>
          <a:lstStyle>
            <a:lvl1pPr marL="0" indent="0">
              <a:buNone/>
              <a:defRPr/>
            </a:lvl1pPr>
            <a:lvl2pPr marL="742950" indent="-285750">
              <a:buFont typeface="Arial" pitchFamily="34" charset="0"/>
              <a:buChar char="•"/>
              <a:defRPr/>
            </a:lvl2pPr>
            <a:lvl4pPr marL="1600200" indent="-228600">
              <a:buFont typeface="Arial" pitchFamily="34" charset="0"/>
              <a:buChar char="•"/>
              <a:defRPr/>
            </a:lvl4pPr>
            <a:lvl5pPr marL="2057400" indent="-228600">
              <a:buFont typeface="Arial" pitchFamily="34" charset="0"/>
              <a:buChar char="•"/>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Número do Diapositivo 5"/>
          <p:cNvSpPr>
            <a:spLocks noGrp="1"/>
          </p:cNvSpPr>
          <p:nvPr>
            <p:ph type="sldNum" sz="quarter" idx="12"/>
          </p:nvPr>
        </p:nvSpPr>
        <p:spPr/>
        <p:txBody>
          <a:bodyPr/>
          <a:lstStyle>
            <a:lvl1pPr algn="l">
              <a:defRPr/>
            </a:lvl1pPr>
          </a:lstStyle>
          <a:p>
            <a:fld id="{3965C07C-10C6-463B-951F-84156EB3A7E5}" type="slidenum">
              <a:rPr lang="pt-PT" smtClean="0"/>
              <a:pPr/>
              <a:t>‹nº›</a:t>
            </a:fld>
            <a:endParaRPr lang="pt-P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234468" y="743710"/>
            <a:ext cx="8441988" cy="453042"/>
          </a:xfr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32352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7" name="Marcador de Posição do Número do Diapositivo 6"/>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4468" y="743710"/>
            <a:ext cx="8441988" cy="453042"/>
          </a:xfrm>
        </p:spPr>
        <p:txBody>
          <a:bodyPr/>
          <a:lstStyle/>
          <a:p>
            <a:r>
              <a:rPr lang="pt-PT" dirty="0" smtClean="0"/>
              <a:t>Clique para editar o estilo</a:t>
            </a:r>
            <a:endParaRPr lang="pt-PT" dirty="0"/>
          </a:p>
        </p:txBody>
      </p:sp>
      <p:sp>
        <p:nvSpPr>
          <p:cNvPr id="5" name="Marcador de Posição do Número do Diapositivo 4"/>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Marcador de Posição do Número do Diapositivo 6"/>
          <p:cNvSpPr>
            <a:spLocks noGrp="1"/>
          </p:cNvSpPr>
          <p:nvPr>
            <p:ph type="sldNum" sz="quarter" idx="12"/>
          </p:nvPr>
        </p:nvSpPr>
        <p:spPr>
          <a:xfrm>
            <a:off x="8077200" y="6525344"/>
            <a:ext cx="1066800" cy="213744"/>
          </a:xfrm>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e objecto sobre text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228600" y="1905000"/>
            <a:ext cx="8610600" cy="1981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28600" y="4038600"/>
            <a:ext cx="8610600" cy="1981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a:xfrm>
            <a:off x="685800" y="6248400"/>
            <a:ext cx="1905000" cy="457200"/>
          </a:xfrm>
          <a:prstGeom prst="rect">
            <a:avLst/>
          </a:prstGeom>
        </p:spPr>
        <p:txBody>
          <a:bodyPr/>
          <a:lstStyle>
            <a:lvl1pPr>
              <a:defRPr/>
            </a:lvl1pPr>
          </a:lstStyle>
          <a:p>
            <a:fld id="{0EAE308E-A218-47F4-A434-CCAD0BF3219C}" type="datetime1">
              <a:rPr lang="pt-PT" smtClean="0"/>
              <a:pPr/>
              <a:t>16-09-2016</a:t>
            </a:fld>
            <a:endParaRPr lang="en-US"/>
          </a:p>
        </p:txBody>
      </p:sp>
      <p:sp>
        <p:nvSpPr>
          <p:cNvPr id="6" name="Marcador de Posição do Rodapé 5"/>
          <p:cNvSpPr>
            <a:spLocks noGrp="1"/>
          </p:cNvSpPr>
          <p:nvPr>
            <p:ph type="ftr" sz="quarter" idx="11"/>
          </p:nvPr>
        </p:nvSpPr>
        <p:spPr>
          <a:xfrm>
            <a:off x="2743200" y="6248400"/>
            <a:ext cx="3657600" cy="457200"/>
          </a:xfrm>
          <a:prstGeom prst="rect">
            <a:avLst/>
          </a:prstGeom>
        </p:spPr>
        <p:txBody>
          <a:bodyPr/>
          <a:lstStyle>
            <a:lvl1pPr>
              <a:defRPr/>
            </a:lvl1pPr>
          </a:lstStyle>
          <a:p>
            <a:r>
              <a:rPr lang="en-US" smtClean="0"/>
              <a:t>Elsa Batista</a:t>
            </a:r>
            <a:endParaRPr lang="en-US"/>
          </a:p>
        </p:txBody>
      </p:sp>
      <p:sp>
        <p:nvSpPr>
          <p:cNvPr id="7" name="Marcador de Posição do Número do Diapositivo 6"/>
          <p:cNvSpPr>
            <a:spLocks noGrp="1"/>
          </p:cNvSpPr>
          <p:nvPr>
            <p:ph type="sldNum" sz="quarter" idx="12"/>
          </p:nvPr>
        </p:nvSpPr>
        <p:spPr>
          <a:xfrm>
            <a:off x="6553200" y="6248400"/>
            <a:ext cx="1905000" cy="457200"/>
          </a:xfrm>
        </p:spPr>
        <p:txBody>
          <a:bodyPr/>
          <a:lstStyle>
            <a:lvl1pPr>
              <a:defRPr/>
            </a:lvl1pPr>
          </a:lstStyle>
          <a:p>
            <a:fld id="{39A25E33-63B2-4355-97DE-F627B342F768}" type="slidenum">
              <a:rPr lang="en-US"/>
              <a:pPr/>
              <a:t>‹nº›</a:t>
            </a:fld>
            <a:endParaRPr lang="en-US"/>
          </a:p>
        </p:txBody>
      </p:sp>
    </p:spTree>
    <p:extLst>
      <p:ext uri="{BB962C8B-B14F-4D97-AF65-F5344CB8AC3E}">
        <p14:creationId xmlns:p14="http://schemas.microsoft.com/office/powerpoint/2010/main" val="101705125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ângulo 14"/>
          <p:cNvSpPr/>
          <p:nvPr/>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ângulo 13"/>
          <p:cNvSpPr/>
          <p:nvPr/>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Marcador de Posição do Título 1"/>
          <p:cNvSpPr>
            <a:spLocks noGrp="1"/>
          </p:cNvSpPr>
          <p:nvPr>
            <p:ph type="title"/>
          </p:nvPr>
        </p:nvSpPr>
        <p:spPr>
          <a:xfrm>
            <a:off x="306476" y="743710"/>
            <a:ext cx="8441988" cy="453042"/>
          </a:xfrm>
          <a:prstGeom prst="rect">
            <a:avLst/>
          </a:prstGeom>
        </p:spPr>
        <p:txBody>
          <a:bodyPr vert="horz" lIns="91440" tIns="45720" rIns="91440" bIns="45720" rtlCol="0" anchor="ctr">
            <a:normAutofit/>
          </a:bodyPr>
          <a:lstStyle/>
          <a:p>
            <a:r>
              <a:rPr lang="pt-PT" dirty="0" smtClean="0"/>
              <a:t>Clique para editar o estilo</a:t>
            </a:r>
            <a:endParaRPr lang="pt-PT" dirty="0"/>
          </a:p>
        </p:txBody>
      </p:sp>
      <p:sp>
        <p:nvSpPr>
          <p:cNvPr id="3" name="Marcador de Posição do Texto 2"/>
          <p:cNvSpPr>
            <a:spLocks noGrp="1"/>
          </p:cNvSpPr>
          <p:nvPr>
            <p:ph type="body" idx="1"/>
          </p:nvPr>
        </p:nvSpPr>
        <p:spPr>
          <a:xfrm>
            <a:off x="323528" y="1700808"/>
            <a:ext cx="8444617" cy="4248472"/>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Número do Diapositivo 5"/>
          <p:cNvSpPr>
            <a:spLocks noGrp="1"/>
          </p:cNvSpPr>
          <p:nvPr>
            <p:ph type="sldNum" sz="quarter" idx="4"/>
          </p:nvPr>
        </p:nvSpPr>
        <p:spPr>
          <a:xfrm>
            <a:off x="8077200" y="6525344"/>
            <a:ext cx="1066800" cy="213744"/>
          </a:xfrm>
          <a:prstGeom prst="rect">
            <a:avLst/>
          </a:prstGeom>
          <a:solidFill>
            <a:srgbClr val="0066CC"/>
          </a:solidFill>
        </p:spPr>
        <p:txBody>
          <a:bodyPr vert="horz" lIns="91440" tIns="45720" rIns="91440" bIns="45720" rtlCol="0" anchor="ctr"/>
          <a:lstStyle>
            <a:lvl1pPr algn="r">
              <a:defRPr sz="1200">
                <a:solidFill>
                  <a:schemeClr val="bg1"/>
                </a:solidFill>
              </a:defRPr>
            </a:lvl1pPr>
          </a:lstStyle>
          <a:p>
            <a:pPr algn="l"/>
            <a:fld id="{3965C07C-10C6-463B-951F-84156EB3A7E5}" type="slidenum">
              <a:rPr lang="pt-PT" smtClean="0"/>
              <a:pPr algn="l"/>
              <a:t>‹nº›</a:t>
            </a:fld>
            <a:endParaRPr lang="pt-PT" dirty="0"/>
          </a:p>
        </p:txBody>
      </p:sp>
      <p:pic>
        <p:nvPicPr>
          <p:cNvPr id="13" name="Imagem 12" descr="Fachada_IPQ.jpg"/>
          <p:cNvPicPr>
            <a:picLocks noChangeAspect="1"/>
          </p:cNvPicPr>
          <p:nvPr/>
        </p:nvPicPr>
        <p:blipFill>
          <a:blip r:embed="rId8" cstate="print"/>
          <a:stretch>
            <a:fillRect/>
          </a:stretch>
        </p:blipFill>
        <p:spPr>
          <a:xfrm>
            <a:off x="8072461" y="0"/>
            <a:ext cx="729567" cy="715332"/>
          </a:xfrm>
          <a:prstGeom prst="rect">
            <a:avLst/>
          </a:prstGeom>
        </p:spPr>
      </p:pic>
      <p:pic>
        <p:nvPicPr>
          <p:cNvPr id="21" name="Imagem 20" descr="Sigla_IPQ_fundo azul.jpg"/>
          <p:cNvPicPr>
            <a:picLocks noChangeAspect="1"/>
          </p:cNvPicPr>
          <p:nvPr/>
        </p:nvPicPr>
        <p:blipFill>
          <a:blip r:embed="rId9" cstate="print"/>
          <a:stretch>
            <a:fillRect/>
          </a:stretch>
        </p:blipFill>
        <p:spPr>
          <a:xfrm>
            <a:off x="7519527" y="253731"/>
            <a:ext cx="460976" cy="252000"/>
          </a:xfrm>
          <a:prstGeom prst="rect">
            <a:avLst/>
          </a:prstGeom>
        </p:spPr>
      </p:pic>
      <p:sp>
        <p:nvSpPr>
          <p:cNvPr id="16" name="Marcador de Posição do Rodapé 4"/>
          <p:cNvSpPr txBox="1">
            <a:spLocks/>
          </p:cNvSpPr>
          <p:nvPr userDrawn="1"/>
        </p:nvSpPr>
        <p:spPr>
          <a:xfrm>
            <a:off x="4999839" y="6448426"/>
            <a:ext cx="2956537" cy="293687"/>
          </a:xfrm>
          <a:prstGeom prst="rect">
            <a:avLst/>
          </a:prstGeom>
        </p:spPr>
        <p:txBody>
          <a:bodyPr vert="horz" lIns="91440" tIns="45720" rIns="91440" bIns="45720" rtlCol="0" anchor="ctr"/>
          <a:lstStyle>
            <a:lvl1pPr algn="l">
              <a:defRPr sz="1200">
                <a:solidFill>
                  <a:srgbClr val="0066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smtClean="0">
                <a:ln>
                  <a:noFill/>
                </a:ln>
                <a:solidFill>
                  <a:srgbClr val="003300"/>
                </a:solidFill>
                <a:effectLst/>
                <a:uLnTx/>
                <a:uFillTx/>
                <a:latin typeface="+mn-lt"/>
                <a:ea typeface="+mn-ea"/>
                <a:cs typeface="+mn-cs"/>
              </a:rPr>
              <a:t>Elsa Batista| </a:t>
            </a:r>
            <a:r>
              <a:rPr kumimoji="0" lang="pt-PT" sz="1200" b="0" i="0" u="none" strike="noStrike" kern="1200" cap="none" spc="0" normalizeH="0" baseline="0" noProof="0" dirty="0" smtClean="0">
                <a:ln>
                  <a:noFill/>
                </a:ln>
                <a:solidFill>
                  <a:srgbClr val="003300"/>
                </a:solidFill>
                <a:effectLst/>
                <a:uLnTx/>
                <a:uFillTx/>
                <a:latin typeface="+mn-lt"/>
                <a:ea typeface="+mn-ea"/>
                <a:cs typeface="+mn-cs"/>
              </a:rPr>
              <a:t>FLOMEKO 2016</a:t>
            </a:r>
            <a:endParaRPr kumimoji="0" lang="pt-PT" sz="1200" b="0" i="0" u="none" strike="noStrike" kern="1200" cap="none" spc="0" normalizeH="0" baseline="0" noProof="0" dirty="0">
              <a:ln>
                <a:noFill/>
              </a:ln>
              <a:solidFill>
                <a:srgbClr val="0033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rgbClr val="0033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rgbClr val="00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00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00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hyperlink" Target="http://www.drugmetrology.com/index.php/partners/vsl" TargetMode="External"/><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drugmetrology.com/index.php/partners/ipq"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953988" y="2686424"/>
            <a:ext cx="7236024" cy="3636335"/>
          </a:xfrm>
          <a:prstGeom prst="rect">
            <a:avLst/>
          </a:prstGeom>
        </p:spPr>
        <p:txBody>
          <a:bodyPr>
            <a:normAutofit fontScale="97500"/>
          </a:bodyPr>
          <a:lstStyle>
            <a:lvl1pPr algn="l" defTabSz="914400" rtl="0" eaLnBrk="1" latinLnBrk="0" hangingPunct="1">
              <a:spcBef>
                <a:spcPct val="0"/>
              </a:spcBef>
              <a:buNone/>
              <a:defRPr sz="2800" kern="1200">
                <a:solidFill>
                  <a:srgbClr val="003300"/>
                </a:solidFill>
                <a:latin typeface="+mj-lt"/>
                <a:ea typeface="+mj-ea"/>
                <a:cs typeface="+mj-cs"/>
              </a:defRPr>
            </a:lvl1pPr>
          </a:lstStyle>
          <a:p>
            <a:r>
              <a:rPr lang="en-US" sz="3600" b="1" dirty="0">
                <a:solidFill>
                  <a:srgbClr val="0066FF"/>
                </a:solidFill>
                <a:latin typeface="+mn-lt"/>
                <a:ea typeface="+mn-ea"/>
                <a:cs typeface="Times New Roman" pitchFamily="18" charset="0"/>
              </a:rPr>
              <a:t>SIP-HLT07 contributions to method improvement in syringe pumps calibration </a:t>
            </a:r>
            <a:r>
              <a:rPr lang="pt-PT" sz="3200" dirty="0" smtClean="0"/>
              <a:t/>
            </a:r>
            <a:br>
              <a:rPr lang="pt-PT" sz="3200" dirty="0" smtClean="0"/>
            </a:br>
            <a:r>
              <a:rPr lang="pt-PT" sz="3200" dirty="0" smtClean="0"/>
              <a:t/>
            </a:r>
            <a:br>
              <a:rPr lang="pt-PT" sz="3200" dirty="0" smtClean="0"/>
            </a:br>
            <a:r>
              <a:rPr lang="pt-PT" sz="1800" b="1" dirty="0">
                <a:solidFill>
                  <a:schemeClr val="tx1"/>
                </a:solidFill>
              </a:rPr>
              <a:t>Elsa Batista</a:t>
            </a:r>
            <a:r>
              <a:rPr lang="pt-PT" sz="1800" dirty="0">
                <a:solidFill>
                  <a:schemeClr val="tx1"/>
                </a:solidFill>
              </a:rPr>
              <a:t>, </a:t>
            </a:r>
            <a:r>
              <a:rPr lang="pt-PT" sz="1800" dirty="0" smtClean="0">
                <a:solidFill>
                  <a:schemeClr val="tx1"/>
                </a:solidFill>
              </a:rPr>
              <a:t>Isabel Godinho, Maria do Céu Ferreira, Andreia Furtado  </a:t>
            </a:r>
            <a:r>
              <a:rPr lang="pt-PT" sz="1800" dirty="0">
                <a:solidFill>
                  <a:schemeClr val="tx1"/>
                </a:solidFill>
              </a:rPr>
              <a:t>– IPQ (Portuguese </a:t>
            </a:r>
            <a:r>
              <a:rPr lang="pt-PT" sz="1800" dirty="0" err="1">
                <a:solidFill>
                  <a:schemeClr val="tx1"/>
                </a:solidFill>
              </a:rPr>
              <a:t>Institute</a:t>
            </a:r>
            <a:r>
              <a:rPr lang="pt-PT" sz="1800" dirty="0">
                <a:solidFill>
                  <a:schemeClr val="tx1"/>
                </a:solidFill>
              </a:rPr>
              <a:t> for </a:t>
            </a:r>
            <a:r>
              <a:rPr lang="pt-PT" sz="1800" dirty="0" err="1">
                <a:solidFill>
                  <a:schemeClr val="tx1"/>
                </a:solidFill>
              </a:rPr>
              <a:t>Quality</a:t>
            </a:r>
            <a:r>
              <a:rPr lang="pt-PT" sz="1800" dirty="0" smtClean="0">
                <a:solidFill>
                  <a:schemeClr val="tx1"/>
                </a:solidFill>
              </a:rPr>
              <a:t>), </a:t>
            </a:r>
            <a:r>
              <a:rPr lang="pt-PT" sz="1800" dirty="0">
                <a:solidFill>
                  <a:schemeClr val="tx1"/>
                </a:solidFill>
              </a:rPr>
              <a:t>P</a:t>
            </a:r>
            <a:r>
              <a:rPr lang="pt-PT" sz="1800" dirty="0" smtClean="0">
                <a:solidFill>
                  <a:schemeClr val="tx1"/>
                </a:solidFill>
              </a:rPr>
              <a:t>ortugal</a:t>
            </a:r>
            <a:endParaRPr lang="pt-PT" sz="1800" dirty="0">
              <a:solidFill>
                <a:schemeClr val="tx1"/>
              </a:solidFill>
            </a:endParaRPr>
          </a:p>
          <a:p>
            <a:r>
              <a:rPr lang="en-US" sz="1800" dirty="0" smtClean="0">
                <a:solidFill>
                  <a:schemeClr val="tx1"/>
                </a:solidFill>
              </a:rPr>
              <a:t>Peter </a:t>
            </a:r>
            <a:r>
              <a:rPr lang="en-US" sz="1800" dirty="0">
                <a:solidFill>
                  <a:schemeClr val="tx1"/>
                </a:solidFill>
              </a:rPr>
              <a:t>Lucas – VSL B.V. Dutch Metrology Institute, Delft, </a:t>
            </a:r>
            <a:r>
              <a:rPr lang="en-US" sz="1800" dirty="0" smtClean="0">
                <a:solidFill>
                  <a:schemeClr val="tx1"/>
                </a:solidFill>
              </a:rPr>
              <a:t>Netherlands</a:t>
            </a:r>
            <a:endParaRPr lang="pt-PT" sz="1800" dirty="0">
              <a:solidFill>
                <a:schemeClr val="tx1"/>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83" y="1370499"/>
            <a:ext cx="1428750" cy="1076325"/>
          </a:xfrm>
          <a:prstGeom prst="rect">
            <a:avLst/>
          </a:prstGeom>
        </p:spPr>
      </p:pic>
      <p:pic>
        <p:nvPicPr>
          <p:cNvPr id="4098" name="Picture 2" descr="http://msu.euramet.org/images/empir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080" y="1580050"/>
            <a:ext cx="33147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742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10</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Calibration procedure</a:t>
            </a:r>
            <a:endParaRPr lang="en-US" sz="3200" b="1" dirty="0">
              <a:solidFill>
                <a:srgbClr val="0066FF"/>
              </a:solidFill>
            </a:endParaRPr>
          </a:p>
        </p:txBody>
      </p:sp>
      <p:sp>
        <p:nvSpPr>
          <p:cNvPr id="10" name="Rectângulo 9"/>
          <p:cNvSpPr/>
          <p:nvPr/>
        </p:nvSpPr>
        <p:spPr>
          <a:xfrm>
            <a:off x="214034" y="1563195"/>
            <a:ext cx="8352928" cy="4708981"/>
          </a:xfrm>
          <a:prstGeom prst="rect">
            <a:avLst/>
          </a:prstGeom>
        </p:spPr>
        <p:txBody>
          <a:bodyPr wrap="square">
            <a:spAutoFit/>
          </a:bodyPr>
          <a:lstStyle/>
          <a:p>
            <a:r>
              <a:rPr lang="pt-PT" sz="2000" dirty="0" smtClean="0">
                <a:solidFill>
                  <a:srgbClr val="008000"/>
                </a:solidFill>
              </a:rPr>
              <a:t>Some </a:t>
            </a:r>
            <a:r>
              <a:rPr lang="pt-PT" sz="2000" dirty="0" err="1" smtClean="0">
                <a:solidFill>
                  <a:srgbClr val="008000"/>
                </a:solidFill>
              </a:rPr>
              <a:t>key</a:t>
            </a:r>
            <a:r>
              <a:rPr lang="pt-PT" sz="2000" dirty="0" smtClean="0">
                <a:solidFill>
                  <a:srgbClr val="008000"/>
                </a:solidFill>
              </a:rPr>
              <a:t> </a:t>
            </a:r>
            <a:r>
              <a:rPr lang="pt-PT" sz="2000" dirty="0" err="1" smtClean="0">
                <a:solidFill>
                  <a:srgbClr val="008000"/>
                </a:solidFill>
              </a:rPr>
              <a:t>points</a:t>
            </a:r>
            <a:r>
              <a:rPr lang="pt-PT" sz="2000" dirty="0" smtClean="0">
                <a:solidFill>
                  <a:srgbClr val="008000"/>
                </a:solidFill>
              </a:rPr>
              <a:t> in </a:t>
            </a:r>
            <a:r>
              <a:rPr lang="pt-PT" sz="2000" dirty="0" err="1" smtClean="0">
                <a:solidFill>
                  <a:srgbClr val="008000"/>
                </a:solidFill>
              </a:rPr>
              <a:t>the</a:t>
            </a:r>
            <a:r>
              <a:rPr lang="pt-PT" sz="2000" dirty="0" smtClean="0">
                <a:solidFill>
                  <a:srgbClr val="008000"/>
                </a:solidFill>
              </a:rPr>
              <a:t> </a:t>
            </a:r>
            <a:r>
              <a:rPr lang="pt-PT" sz="2000" dirty="0" err="1" smtClean="0">
                <a:solidFill>
                  <a:srgbClr val="008000"/>
                </a:solidFill>
              </a:rPr>
              <a:t>calibration</a:t>
            </a:r>
            <a:r>
              <a:rPr lang="pt-PT" sz="2000" dirty="0" smtClean="0">
                <a:solidFill>
                  <a:srgbClr val="008000"/>
                </a:solidFill>
              </a:rPr>
              <a:t> </a:t>
            </a:r>
            <a:r>
              <a:rPr lang="pt-PT" sz="2000" dirty="0" err="1" smtClean="0">
                <a:solidFill>
                  <a:srgbClr val="008000"/>
                </a:solidFill>
              </a:rPr>
              <a:t>of</a:t>
            </a:r>
            <a:r>
              <a:rPr lang="pt-PT" sz="2000" dirty="0" smtClean="0">
                <a:solidFill>
                  <a:srgbClr val="008000"/>
                </a:solidFill>
              </a:rPr>
              <a:t> </a:t>
            </a:r>
            <a:r>
              <a:rPr lang="pt-PT" sz="2000" dirty="0" err="1" smtClean="0">
                <a:solidFill>
                  <a:srgbClr val="008000"/>
                </a:solidFill>
              </a:rPr>
              <a:t>syringe</a:t>
            </a:r>
            <a:r>
              <a:rPr lang="pt-PT" sz="2000" dirty="0" smtClean="0">
                <a:solidFill>
                  <a:srgbClr val="008000"/>
                </a:solidFill>
              </a:rPr>
              <a:t> </a:t>
            </a:r>
            <a:r>
              <a:rPr lang="pt-PT" sz="2000" dirty="0" err="1" smtClean="0">
                <a:solidFill>
                  <a:srgbClr val="008000"/>
                </a:solidFill>
              </a:rPr>
              <a:t>pumps</a:t>
            </a:r>
            <a:r>
              <a:rPr lang="pt-PT" sz="2000" dirty="0" smtClean="0">
                <a:solidFill>
                  <a:srgbClr val="008000"/>
                </a:solidFill>
              </a:rPr>
              <a:t> </a:t>
            </a:r>
            <a:r>
              <a:rPr lang="pt-PT" sz="2000" dirty="0" err="1" smtClean="0">
                <a:solidFill>
                  <a:srgbClr val="008000"/>
                </a:solidFill>
              </a:rPr>
              <a:t>should</a:t>
            </a:r>
            <a:r>
              <a:rPr lang="pt-PT" sz="2000" dirty="0" smtClean="0">
                <a:solidFill>
                  <a:srgbClr val="008000"/>
                </a:solidFill>
              </a:rPr>
              <a:t> </a:t>
            </a:r>
            <a:r>
              <a:rPr lang="pt-PT" sz="2000" dirty="0" err="1" smtClean="0">
                <a:solidFill>
                  <a:srgbClr val="008000"/>
                </a:solidFill>
              </a:rPr>
              <a:t>be</a:t>
            </a:r>
            <a:r>
              <a:rPr lang="pt-PT" sz="2000" dirty="0" smtClean="0">
                <a:solidFill>
                  <a:srgbClr val="008000"/>
                </a:solidFill>
              </a:rPr>
              <a:t> </a:t>
            </a:r>
            <a:r>
              <a:rPr lang="pt-PT" sz="2000" dirty="0" err="1" smtClean="0">
                <a:solidFill>
                  <a:srgbClr val="008000"/>
                </a:solidFill>
              </a:rPr>
              <a:t>consider</a:t>
            </a:r>
            <a:r>
              <a:rPr lang="pt-PT" sz="2000" dirty="0" smtClean="0">
                <a:solidFill>
                  <a:srgbClr val="008000"/>
                </a:solidFill>
              </a:rPr>
              <a:t>:</a:t>
            </a:r>
          </a:p>
          <a:p>
            <a:endParaRPr lang="pt-PT" sz="2000" dirty="0" smtClean="0">
              <a:solidFill>
                <a:srgbClr val="008000"/>
              </a:solidFill>
            </a:endParaRPr>
          </a:p>
          <a:p>
            <a:pPr marL="342900" indent="-342900">
              <a:buFont typeface="Wingdings" panose="05000000000000000000" pitchFamily="2" charset="2"/>
              <a:buChar char="Ø"/>
            </a:pPr>
            <a:r>
              <a:rPr lang="en-AU" sz="2000" dirty="0">
                <a:solidFill>
                  <a:srgbClr val="0066FF"/>
                </a:solidFill>
              </a:rPr>
              <a:t>Equilibrate the syringe, the water and all the apparatus at a temperature of approximately 20 ºC for 24 h before testing</a:t>
            </a:r>
            <a:r>
              <a:rPr lang="en-AU" sz="2000" dirty="0" smtClean="0">
                <a:solidFill>
                  <a:srgbClr val="0066FF"/>
                </a:solidFill>
              </a:rPr>
              <a:t>.</a:t>
            </a:r>
          </a:p>
          <a:p>
            <a:pPr marL="342900" indent="-342900">
              <a:buFont typeface="Wingdings" panose="05000000000000000000" pitchFamily="2" charset="2"/>
              <a:buChar char="Ø"/>
            </a:pPr>
            <a:r>
              <a:rPr lang="en-AU" sz="2000" dirty="0"/>
              <a:t>The temperature of the water as well the room temperature, relative humidity and atmospheric pressure are continuously measured and registered throughout the experiment</a:t>
            </a:r>
            <a:r>
              <a:rPr lang="en-AU" sz="2000" dirty="0" smtClean="0"/>
              <a:t>.</a:t>
            </a:r>
          </a:p>
          <a:p>
            <a:pPr marL="342900" indent="-342900">
              <a:buFont typeface="Wingdings" panose="05000000000000000000" pitchFamily="2" charset="2"/>
              <a:buChar char="Ø"/>
            </a:pPr>
            <a:r>
              <a:rPr lang="en-AU" sz="2000" dirty="0">
                <a:solidFill>
                  <a:srgbClr val="C00000"/>
                </a:solidFill>
              </a:rPr>
              <a:t>R</a:t>
            </a:r>
            <a:r>
              <a:rPr lang="en-AU" sz="2000" dirty="0" smtClean="0">
                <a:solidFill>
                  <a:srgbClr val="C00000"/>
                </a:solidFill>
              </a:rPr>
              <a:t>emove </a:t>
            </a:r>
            <a:r>
              <a:rPr lang="en-AU" sz="2000" dirty="0">
                <a:solidFill>
                  <a:srgbClr val="C00000"/>
                </a:solidFill>
              </a:rPr>
              <a:t>the air bubbles </a:t>
            </a:r>
            <a:r>
              <a:rPr lang="en-AU" sz="2000" dirty="0" smtClean="0">
                <a:solidFill>
                  <a:srgbClr val="C00000"/>
                </a:solidFill>
              </a:rPr>
              <a:t>and the </a:t>
            </a:r>
            <a:r>
              <a:rPr lang="en-AU" sz="2000" dirty="0">
                <a:solidFill>
                  <a:srgbClr val="C00000"/>
                </a:solidFill>
              </a:rPr>
              <a:t>line is filled by running the syringe pump at a high rate until a steady flow of drops come at the end of the needle. Finally the needle is immersed in the water inside the weighing vessel.</a:t>
            </a:r>
            <a:endParaRPr lang="pt-PT" sz="2000" dirty="0">
              <a:solidFill>
                <a:srgbClr val="C00000"/>
              </a:solidFill>
            </a:endParaRPr>
          </a:p>
          <a:p>
            <a:pPr marL="342900" indent="-342900">
              <a:buFont typeface="Wingdings" panose="05000000000000000000" pitchFamily="2" charset="2"/>
              <a:buChar char="Ø"/>
            </a:pPr>
            <a:r>
              <a:rPr lang="en-AU" sz="2000" dirty="0"/>
              <a:t>The target flow is programed in the syringe pump. Data acquisition begins after 10 minutes of steady flow over 15 minutes. </a:t>
            </a:r>
            <a:endParaRPr lang="pt-PT" sz="2000" dirty="0"/>
          </a:p>
          <a:p>
            <a:endParaRPr lang="pt-PT" sz="2000" dirty="0"/>
          </a:p>
          <a:p>
            <a:endParaRPr lang="en-US" sz="2000" dirty="0"/>
          </a:p>
          <a:p>
            <a:pPr>
              <a:buNone/>
            </a:pPr>
            <a:endParaRPr lang="en-US" sz="2000" dirty="0" smtClean="0"/>
          </a:p>
        </p:txBody>
      </p:sp>
    </p:spTree>
    <p:extLst>
      <p:ext uri="{BB962C8B-B14F-4D97-AF65-F5344CB8AC3E}">
        <p14:creationId xmlns:p14="http://schemas.microsoft.com/office/powerpoint/2010/main" val="243881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11</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Results</a:t>
            </a:r>
            <a:endParaRPr lang="en-US" sz="3200" b="1" dirty="0">
              <a:solidFill>
                <a:srgbClr val="0066FF"/>
              </a:solidFill>
            </a:endParaRP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74" y="1911430"/>
            <a:ext cx="4754714" cy="2533551"/>
          </a:xfrm>
          <a:prstGeom prst="rect">
            <a:avLst/>
          </a:prstGeom>
          <a:noFill/>
        </p:spPr>
      </p:pic>
      <p:sp>
        <p:nvSpPr>
          <p:cNvPr id="2" name="Rectângulo 1"/>
          <p:cNvSpPr/>
          <p:nvPr/>
        </p:nvSpPr>
        <p:spPr>
          <a:xfrm>
            <a:off x="2077374" y="4904459"/>
            <a:ext cx="5119158" cy="646331"/>
          </a:xfrm>
          <a:prstGeom prst="rect">
            <a:avLst/>
          </a:prstGeom>
        </p:spPr>
        <p:txBody>
          <a:bodyPr wrap="none">
            <a:spAutoFit/>
          </a:bodyPr>
          <a:lstStyle/>
          <a:p>
            <a:pPr algn="ctr"/>
            <a:r>
              <a:rPr lang="en-AU" dirty="0"/>
              <a:t>The </a:t>
            </a:r>
            <a:r>
              <a:rPr lang="en-AU" dirty="0" smtClean="0"/>
              <a:t>mean standard </a:t>
            </a:r>
            <a:r>
              <a:rPr lang="en-AU" dirty="0"/>
              <a:t>variation is </a:t>
            </a:r>
            <a:r>
              <a:rPr lang="pt-PT" dirty="0" err="1"/>
              <a:t>of</a:t>
            </a:r>
            <a:r>
              <a:rPr lang="pt-PT" dirty="0"/>
              <a:t> </a:t>
            </a:r>
            <a:r>
              <a:rPr lang="pt-PT" dirty="0" err="1"/>
              <a:t>the</a:t>
            </a:r>
            <a:r>
              <a:rPr lang="pt-PT" dirty="0"/>
              <a:t> order </a:t>
            </a:r>
            <a:r>
              <a:rPr lang="pt-PT" dirty="0" err="1"/>
              <a:t>of</a:t>
            </a:r>
            <a:r>
              <a:rPr lang="pt-PT" dirty="0"/>
              <a:t> 0.1 </a:t>
            </a:r>
            <a:r>
              <a:rPr lang="pt-PT" dirty="0" smtClean="0"/>
              <a:t>%.</a:t>
            </a:r>
          </a:p>
          <a:p>
            <a:pPr algn="ctr"/>
            <a:r>
              <a:rPr lang="pt-PT" dirty="0" err="1" smtClean="0"/>
              <a:t>The</a:t>
            </a:r>
            <a:r>
              <a:rPr lang="pt-PT" dirty="0" smtClean="0"/>
              <a:t> </a:t>
            </a:r>
            <a:r>
              <a:rPr lang="pt-PT" dirty="0" err="1" smtClean="0"/>
              <a:t>expanded</a:t>
            </a:r>
            <a:r>
              <a:rPr lang="pt-PT" dirty="0" smtClean="0"/>
              <a:t> </a:t>
            </a:r>
            <a:r>
              <a:rPr lang="pt-PT" dirty="0" err="1" smtClean="0"/>
              <a:t>uncertainty</a:t>
            </a:r>
            <a:r>
              <a:rPr lang="pt-PT" dirty="0" smtClean="0"/>
              <a:t> </a:t>
            </a:r>
            <a:r>
              <a:rPr lang="pt-PT" dirty="0" err="1" smtClean="0"/>
              <a:t>is</a:t>
            </a:r>
            <a:r>
              <a:rPr lang="pt-PT" dirty="0" smtClean="0"/>
              <a:t> 0.25 %.</a:t>
            </a:r>
            <a:endParaRPr lang="pt-PT" dirty="0"/>
          </a:p>
        </p:txBody>
      </p:sp>
    </p:spTree>
    <p:extLst>
      <p:ext uri="{BB962C8B-B14F-4D97-AF65-F5344CB8AC3E}">
        <p14:creationId xmlns:p14="http://schemas.microsoft.com/office/powerpoint/2010/main" val="146468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12</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Uncertainty calculation</a:t>
            </a:r>
            <a:endParaRPr lang="en-US" sz="3200" b="1" dirty="0">
              <a:solidFill>
                <a:srgbClr val="0066FF"/>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110330545"/>
              </p:ext>
            </p:extLst>
          </p:nvPr>
        </p:nvGraphicFramePr>
        <p:xfrm>
          <a:off x="1012041" y="1671982"/>
          <a:ext cx="7377344" cy="4129405"/>
        </p:xfrm>
        <a:graphic>
          <a:graphicData uri="http://schemas.openxmlformats.org/drawingml/2006/table">
            <a:tbl>
              <a:tblPr firstRow="1" firstCol="1" bandRow="1">
                <a:tableStyleId>{5C22544A-7EE6-4342-B048-85BDC9FD1C3A}</a:tableStyleId>
              </a:tblPr>
              <a:tblGrid>
                <a:gridCol w="1615918"/>
                <a:gridCol w="1529079"/>
                <a:gridCol w="1704643"/>
                <a:gridCol w="1466785"/>
                <a:gridCol w="1060919"/>
              </a:tblGrid>
              <a:tr h="0">
                <a:tc>
                  <a:txBody>
                    <a:bodyPr/>
                    <a:lstStyle/>
                    <a:p>
                      <a:pPr algn="ctr">
                        <a:spcAft>
                          <a:spcPts val="0"/>
                        </a:spcAft>
                      </a:pPr>
                      <a:r>
                        <a:rPr lang="en-AU" sz="1400" dirty="0">
                          <a:effectLst/>
                        </a:rPr>
                        <a:t>Uncertainty components</a:t>
                      </a:r>
                      <a:endParaRPr lang="pt-PT" sz="1400" dirty="0">
                        <a:effectLst/>
                        <a:latin typeface="Times New Roman"/>
                        <a:ea typeface="Times New Roman"/>
                      </a:endParaRPr>
                    </a:p>
                  </a:txBody>
                  <a:tcPr marL="68580" marR="68580" marT="0" marB="0"/>
                </a:tc>
                <a:tc>
                  <a:txBody>
                    <a:bodyPr/>
                    <a:lstStyle/>
                    <a:p>
                      <a:pPr algn="ctr">
                        <a:spcAft>
                          <a:spcPts val="0"/>
                        </a:spcAft>
                      </a:pPr>
                      <a:r>
                        <a:rPr lang="en-AU" sz="1400">
                          <a:effectLst/>
                        </a:rPr>
                        <a:t>Standard uncertainty</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Evaluation process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Evaluation type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Distribution</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Final mass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u(I</a:t>
                      </a:r>
                      <a:r>
                        <a:rPr lang="en-AU" sz="1400" baseline="-25000">
                          <a:effectLst/>
                        </a:rPr>
                        <a:t>L</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Normal</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Initial mass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u(I</a:t>
                      </a:r>
                      <a:r>
                        <a:rPr lang="en-AU" sz="1400" baseline="-25000">
                          <a:effectLst/>
                        </a:rPr>
                        <a:t>E</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Normal</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Density of the water</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u(r</a:t>
                      </a:r>
                      <a:r>
                        <a:rPr lang="en-AU" sz="1400" baseline="-25000">
                          <a:effectLst/>
                        </a:rPr>
                        <a:t>W</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Normal</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Density of the air</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u(r</a:t>
                      </a:r>
                      <a:r>
                        <a:rPr lang="en-AU" sz="1400" baseline="-25000">
                          <a:effectLst/>
                        </a:rPr>
                        <a:t>A</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Literature</a:t>
                      </a:r>
                      <a:endParaRPr lang="pt-PT" sz="1400">
                        <a:effectLst/>
                        <a:latin typeface="Times New Roman"/>
                        <a:ea typeface="Times New Roman"/>
                      </a:endParaRPr>
                    </a:p>
                  </a:txBody>
                  <a:tcPr marL="68580" marR="68580" marT="0" marB="0"/>
                </a:tc>
                <a:tc>
                  <a:txBody>
                    <a:bodyPr/>
                    <a:lstStyle/>
                    <a:p>
                      <a:pPr algn="ctr">
                        <a:spcAft>
                          <a:spcPts val="0"/>
                        </a:spcAft>
                      </a:pPr>
                      <a:r>
                        <a:rPr lang="en-AU" sz="1400" dirty="0">
                          <a:effectLst/>
                        </a:rPr>
                        <a:t>B</a:t>
                      </a:r>
                      <a:endParaRPr lang="pt-PT" sz="1400" dirty="0">
                        <a:effectLst/>
                        <a:latin typeface="Times New Roman"/>
                        <a:ea typeface="Times New Roman"/>
                      </a:endParaRPr>
                    </a:p>
                  </a:txBody>
                  <a:tcPr marL="68580" marR="68580" marT="0" marB="0"/>
                </a:tc>
                <a:tc>
                  <a:txBody>
                    <a:bodyPr/>
                    <a:lstStyle/>
                    <a:p>
                      <a:pPr algn="ctr">
                        <a:spcAft>
                          <a:spcPts val="0"/>
                        </a:spcAft>
                      </a:pPr>
                      <a:r>
                        <a:rPr lang="en-AU" sz="1400">
                          <a:effectLst/>
                        </a:rPr>
                        <a:t>Rectangular</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Density of the mass pieces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u(r</a:t>
                      </a:r>
                      <a:r>
                        <a:rPr lang="en-AU" sz="1400" baseline="-25000">
                          <a:effectLst/>
                        </a:rPr>
                        <a:t>B</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Rectangular</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Temperature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dirty="0">
                          <a:effectLst/>
                        </a:rPr>
                        <a:t>Normal</a:t>
                      </a:r>
                      <a:endParaRPr lang="pt-PT" sz="1400" dirty="0">
                        <a:effectLst/>
                        <a:latin typeface="Times New Roman"/>
                        <a:ea typeface="Times New Roman"/>
                      </a:endParaRPr>
                    </a:p>
                  </a:txBody>
                  <a:tcPr marL="68580" marR="68580" marT="0" marB="0"/>
                </a:tc>
              </a:tr>
              <a:tr h="0">
                <a:tc>
                  <a:txBody>
                    <a:bodyPr/>
                    <a:lstStyle/>
                    <a:p>
                      <a:pPr algn="ctr">
                        <a:spcAft>
                          <a:spcPts val="0"/>
                        </a:spcAft>
                      </a:pPr>
                      <a:r>
                        <a:rPr lang="en-AU" sz="1400">
                          <a:effectLst/>
                        </a:rPr>
                        <a:t>Expansion coefficient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u(g)</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Literature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Rectangular</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Evaporation</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u(δQ</a:t>
                      </a:r>
                      <a:r>
                        <a:rPr lang="en-AU" sz="1400" baseline="-25000">
                          <a:effectLst/>
                        </a:rPr>
                        <a:t>evap</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Standard deviation </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A</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Normal</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Final time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u(t</a:t>
                      </a:r>
                      <a:r>
                        <a:rPr lang="en-AU" sz="1400" baseline="-25000">
                          <a:effectLst/>
                        </a:rPr>
                        <a:t>f</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Estimation</a:t>
                      </a:r>
                      <a:endParaRPr lang="pt-PT" sz="1400">
                        <a:effectLst/>
                      </a:endParaRPr>
                    </a:p>
                    <a:p>
                      <a:pPr algn="ctr">
                        <a:spcAft>
                          <a:spcPts val="0"/>
                        </a:spcAft>
                      </a:pPr>
                      <a:r>
                        <a:rPr lang="en-AU" sz="1400">
                          <a:effectLst/>
                        </a:rPr>
                        <a:t>(1 ms)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Rectangular</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Initial time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u(t</a:t>
                      </a:r>
                      <a:r>
                        <a:rPr lang="en-AU" sz="1400" baseline="-25000">
                          <a:effectLst/>
                        </a:rPr>
                        <a:t>i</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Estimation</a:t>
                      </a:r>
                      <a:endParaRPr lang="pt-PT" sz="1400">
                        <a:effectLst/>
                      </a:endParaRPr>
                    </a:p>
                    <a:p>
                      <a:pPr algn="ctr">
                        <a:spcAft>
                          <a:spcPts val="0"/>
                        </a:spcAft>
                      </a:pPr>
                      <a:r>
                        <a:rPr lang="en-AU" sz="1400">
                          <a:effectLst/>
                        </a:rPr>
                        <a:t>(1 ms)</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Rectangular</a:t>
                      </a:r>
                      <a:endParaRPr lang="pt-PT" sz="1400">
                        <a:effectLst/>
                        <a:latin typeface="Times New Roman"/>
                        <a:ea typeface="Times New Roman"/>
                      </a:endParaRPr>
                    </a:p>
                  </a:txBody>
                  <a:tcPr marL="68580" marR="68580" marT="0" marB="0"/>
                </a:tc>
              </a:tr>
              <a:tr h="0">
                <a:tc>
                  <a:txBody>
                    <a:bodyPr/>
                    <a:lstStyle/>
                    <a:p>
                      <a:pPr algn="ctr">
                        <a:spcAft>
                          <a:spcPts val="0"/>
                        </a:spcAft>
                      </a:pPr>
                      <a:r>
                        <a:rPr lang="en-AU" sz="1400">
                          <a:effectLst/>
                        </a:rPr>
                        <a:t>Buoyancy</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u(δQ</a:t>
                      </a:r>
                      <a:r>
                        <a:rPr lang="en-AU" sz="1400" baseline="-25000">
                          <a:effectLst/>
                        </a:rPr>
                        <a:t>mbuoy</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Calibration certificate</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B</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Normal</a:t>
                      </a:r>
                      <a:endParaRPr lang="pt-PT" sz="1400">
                        <a:effectLst/>
                        <a:latin typeface="Times New Roman"/>
                        <a:ea typeface="Times New Roman"/>
                      </a:endParaRPr>
                    </a:p>
                  </a:txBody>
                  <a:tcPr marL="68580" marR="68580" marT="0" marB="0"/>
                </a:tc>
              </a:tr>
              <a:tr h="288925">
                <a:tc>
                  <a:txBody>
                    <a:bodyPr/>
                    <a:lstStyle/>
                    <a:p>
                      <a:pPr algn="ctr">
                        <a:spcAft>
                          <a:spcPts val="0"/>
                        </a:spcAft>
                      </a:pPr>
                      <a:r>
                        <a:rPr lang="en-AU" sz="1400">
                          <a:effectLst/>
                        </a:rPr>
                        <a:t>Repeatability</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u(δQ</a:t>
                      </a:r>
                      <a:r>
                        <a:rPr lang="en-AU" sz="1400" baseline="-25000">
                          <a:effectLst/>
                        </a:rPr>
                        <a:t>rep</a:t>
                      </a:r>
                      <a:r>
                        <a:rPr lang="en-AU" sz="1400">
                          <a:effectLst/>
                        </a:rPr>
                        <a:t>)</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Standard deviation</a:t>
                      </a:r>
                      <a:endParaRPr lang="pt-PT" sz="1400">
                        <a:effectLst/>
                        <a:latin typeface="Times New Roman"/>
                        <a:ea typeface="Times New Roman"/>
                      </a:endParaRPr>
                    </a:p>
                  </a:txBody>
                  <a:tcPr marL="68580" marR="68580" marT="0" marB="0"/>
                </a:tc>
                <a:tc>
                  <a:txBody>
                    <a:bodyPr/>
                    <a:lstStyle/>
                    <a:p>
                      <a:pPr algn="ctr">
                        <a:spcAft>
                          <a:spcPts val="0"/>
                        </a:spcAft>
                      </a:pPr>
                      <a:r>
                        <a:rPr lang="en-AU" sz="1400">
                          <a:effectLst/>
                        </a:rPr>
                        <a:t>A</a:t>
                      </a:r>
                      <a:endParaRPr lang="pt-PT" sz="1400">
                        <a:effectLst/>
                        <a:latin typeface="Times New Roman"/>
                        <a:ea typeface="Times New Roman"/>
                      </a:endParaRPr>
                    </a:p>
                  </a:txBody>
                  <a:tcPr marL="68580" marR="68580" marT="0" marB="0"/>
                </a:tc>
                <a:tc>
                  <a:txBody>
                    <a:bodyPr/>
                    <a:lstStyle/>
                    <a:p>
                      <a:pPr algn="ctr">
                        <a:spcAft>
                          <a:spcPts val="0"/>
                        </a:spcAft>
                      </a:pPr>
                      <a:r>
                        <a:rPr lang="en-AU" sz="1400" dirty="0">
                          <a:effectLst/>
                        </a:rPr>
                        <a:t>Normal</a:t>
                      </a:r>
                      <a:endParaRPr lang="pt-PT" sz="1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9115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13</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Improvement on the ISO Standards</a:t>
            </a:r>
            <a:endParaRPr lang="en-US" sz="3200" b="1" dirty="0">
              <a:solidFill>
                <a:srgbClr val="0066FF"/>
              </a:solidFill>
            </a:endParaRPr>
          </a:p>
        </p:txBody>
      </p:sp>
      <p:sp>
        <p:nvSpPr>
          <p:cNvPr id="2" name="Rectângulo 1"/>
          <p:cNvSpPr/>
          <p:nvPr/>
        </p:nvSpPr>
        <p:spPr>
          <a:xfrm>
            <a:off x="363984" y="1305342"/>
            <a:ext cx="8282866" cy="369332"/>
          </a:xfrm>
          <a:prstGeom prst="rect">
            <a:avLst/>
          </a:prstGeom>
        </p:spPr>
        <p:txBody>
          <a:bodyPr wrap="square">
            <a:spAutoFit/>
          </a:bodyPr>
          <a:lstStyle/>
          <a:p>
            <a:r>
              <a:rPr lang="en-AU" dirty="0"/>
              <a:t>C</a:t>
            </a:r>
            <a:r>
              <a:rPr lang="en-AU" dirty="0" smtClean="0"/>
              <a:t>alibration </a:t>
            </a:r>
            <a:r>
              <a:rPr lang="en-AU" dirty="0"/>
              <a:t>of infusion devices (and accessories) using the gravimetric </a:t>
            </a:r>
            <a:r>
              <a:rPr lang="en-AU" dirty="0" smtClean="0"/>
              <a:t>method:</a:t>
            </a:r>
          </a:p>
        </p:txBody>
      </p:sp>
      <p:sp>
        <p:nvSpPr>
          <p:cNvPr id="3" name="Rectângulo 2"/>
          <p:cNvSpPr/>
          <p:nvPr/>
        </p:nvSpPr>
        <p:spPr>
          <a:xfrm>
            <a:off x="537098" y="2716872"/>
            <a:ext cx="7936637" cy="3277820"/>
          </a:xfrm>
          <a:prstGeom prst="rect">
            <a:avLst/>
          </a:prstGeom>
        </p:spPr>
        <p:txBody>
          <a:bodyPr wrap="square">
            <a:spAutoFit/>
          </a:bodyPr>
          <a:lstStyle/>
          <a:p>
            <a:r>
              <a:rPr lang="en-AU" dirty="0"/>
              <a:t>Need to be improved in the following:</a:t>
            </a:r>
          </a:p>
          <a:p>
            <a:pPr>
              <a:lnSpc>
                <a:spcPct val="150000"/>
              </a:lnSpc>
            </a:pPr>
            <a:r>
              <a:rPr lang="en-AU" dirty="0"/>
              <a:t>a) </a:t>
            </a:r>
            <a:r>
              <a:rPr lang="en-AU" dirty="0">
                <a:solidFill>
                  <a:srgbClr val="C00000"/>
                </a:solidFill>
              </a:rPr>
              <a:t>There is no addressing on how to correct for evaporation;</a:t>
            </a:r>
            <a:endParaRPr lang="pt-PT" dirty="0">
              <a:solidFill>
                <a:srgbClr val="C00000"/>
              </a:solidFill>
            </a:endParaRPr>
          </a:p>
          <a:p>
            <a:pPr>
              <a:lnSpc>
                <a:spcPct val="150000"/>
              </a:lnSpc>
            </a:pPr>
            <a:r>
              <a:rPr lang="en-AU" dirty="0"/>
              <a:t>b) </a:t>
            </a:r>
            <a:r>
              <a:rPr lang="en-AU" dirty="0">
                <a:solidFill>
                  <a:srgbClr val="0066CC"/>
                </a:solidFill>
              </a:rPr>
              <a:t>There is no indication for tests to be performed for different flow rates and replicates; </a:t>
            </a:r>
            <a:endParaRPr lang="pt-PT" dirty="0">
              <a:solidFill>
                <a:srgbClr val="0066CC"/>
              </a:solidFill>
            </a:endParaRPr>
          </a:p>
          <a:p>
            <a:pPr>
              <a:lnSpc>
                <a:spcPct val="150000"/>
              </a:lnSpc>
            </a:pPr>
            <a:r>
              <a:rPr lang="en-AU" dirty="0"/>
              <a:t>c) There is no reference for test duration as well as recommendation of minimal time for flow stabilization;</a:t>
            </a:r>
            <a:endParaRPr lang="pt-PT" dirty="0"/>
          </a:p>
          <a:p>
            <a:pPr>
              <a:lnSpc>
                <a:spcPct val="150000"/>
              </a:lnSpc>
            </a:pPr>
            <a:r>
              <a:rPr lang="en-AU" dirty="0"/>
              <a:t>d) </a:t>
            </a:r>
            <a:r>
              <a:rPr lang="en-AU" dirty="0">
                <a:solidFill>
                  <a:srgbClr val="008000"/>
                </a:solidFill>
              </a:rPr>
              <a:t>The density formula as a function of temperature of the calibration liquid is not given, only the density value at 20 ºC;</a:t>
            </a:r>
            <a:endParaRPr lang="pt-PT" dirty="0">
              <a:solidFill>
                <a:srgbClr val="008000"/>
              </a:solidFill>
            </a:endParaRPr>
          </a:p>
        </p:txBody>
      </p:sp>
      <p:sp>
        <p:nvSpPr>
          <p:cNvPr id="4" name="Rectângulo 3"/>
          <p:cNvSpPr/>
          <p:nvPr/>
        </p:nvSpPr>
        <p:spPr>
          <a:xfrm>
            <a:off x="790112" y="1859340"/>
            <a:ext cx="139379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solidFill>
                  <a:srgbClr val="C00000"/>
                </a:solidFill>
              </a:rPr>
              <a:t>ISO </a:t>
            </a:r>
            <a:r>
              <a:rPr lang="en-AU" dirty="0" smtClean="0">
                <a:solidFill>
                  <a:srgbClr val="C00000"/>
                </a:solidFill>
              </a:rPr>
              <a:t>7886-2</a:t>
            </a:r>
            <a:endParaRPr lang="en-AU" dirty="0">
              <a:solidFill>
                <a:srgbClr val="C00000"/>
              </a:solidFill>
            </a:endParaRPr>
          </a:p>
        </p:txBody>
      </p:sp>
      <p:sp>
        <p:nvSpPr>
          <p:cNvPr id="5" name="Rectângulo 4"/>
          <p:cNvSpPr/>
          <p:nvPr/>
        </p:nvSpPr>
        <p:spPr>
          <a:xfrm>
            <a:off x="6388376" y="1895228"/>
            <a:ext cx="165833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AU" dirty="0">
                <a:solidFill>
                  <a:srgbClr val="0066CC"/>
                </a:solidFill>
              </a:rPr>
              <a:t>IEC 60601-2-24 </a:t>
            </a:r>
            <a:endParaRPr lang="pt-PT" dirty="0">
              <a:solidFill>
                <a:srgbClr val="0066CC"/>
              </a:solidFill>
            </a:endParaRPr>
          </a:p>
        </p:txBody>
      </p:sp>
      <p:sp>
        <p:nvSpPr>
          <p:cNvPr id="7" name="Rectângulo 6"/>
          <p:cNvSpPr/>
          <p:nvPr/>
        </p:nvSpPr>
        <p:spPr>
          <a:xfrm>
            <a:off x="3742830" y="1886350"/>
            <a:ext cx="113845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AU" dirty="0">
                <a:solidFill>
                  <a:srgbClr val="008000"/>
                </a:solidFill>
              </a:rPr>
              <a:t>ISO 28620</a:t>
            </a:r>
            <a:endParaRPr lang="en-AU" dirty="0">
              <a:solidFill>
                <a:srgbClr val="008000"/>
              </a:solidFill>
            </a:endParaRPr>
          </a:p>
        </p:txBody>
      </p:sp>
    </p:spTree>
    <p:extLst>
      <p:ext uri="{BB962C8B-B14F-4D97-AF65-F5344CB8AC3E}">
        <p14:creationId xmlns:p14="http://schemas.microsoft.com/office/powerpoint/2010/main" val="273902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14</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Improvement on the ISO Standards</a:t>
            </a:r>
            <a:endParaRPr lang="en-US" sz="3200" b="1" dirty="0">
              <a:solidFill>
                <a:srgbClr val="0066FF"/>
              </a:solidFill>
            </a:endParaRPr>
          </a:p>
        </p:txBody>
      </p:sp>
      <p:sp>
        <p:nvSpPr>
          <p:cNvPr id="2" name="Rectângulo 1"/>
          <p:cNvSpPr/>
          <p:nvPr/>
        </p:nvSpPr>
        <p:spPr>
          <a:xfrm>
            <a:off x="363984" y="1491774"/>
            <a:ext cx="8282866" cy="3831818"/>
          </a:xfrm>
          <a:prstGeom prst="rect">
            <a:avLst/>
          </a:prstGeom>
        </p:spPr>
        <p:txBody>
          <a:bodyPr wrap="square">
            <a:spAutoFit/>
          </a:bodyPr>
          <a:lstStyle/>
          <a:p>
            <a:pPr>
              <a:lnSpc>
                <a:spcPct val="150000"/>
              </a:lnSpc>
            </a:pPr>
            <a:r>
              <a:rPr lang="en-AU" dirty="0" smtClean="0"/>
              <a:t>e</a:t>
            </a:r>
            <a:r>
              <a:rPr lang="en-AU" dirty="0"/>
              <a:t>) </a:t>
            </a:r>
            <a:r>
              <a:rPr lang="en-AU" dirty="0">
                <a:solidFill>
                  <a:srgbClr val="0066CC"/>
                </a:solidFill>
              </a:rPr>
              <a:t>There is no correction for buoyancy</a:t>
            </a:r>
            <a:r>
              <a:rPr lang="en-AU" dirty="0" smtClean="0">
                <a:solidFill>
                  <a:srgbClr val="0066CC"/>
                </a:solidFill>
              </a:rPr>
              <a:t>;</a:t>
            </a:r>
          </a:p>
          <a:p>
            <a:pPr>
              <a:lnSpc>
                <a:spcPct val="150000"/>
              </a:lnSpc>
            </a:pPr>
            <a:endParaRPr lang="pt-PT" dirty="0">
              <a:solidFill>
                <a:srgbClr val="0066CC"/>
              </a:solidFill>
            </a:endParaRPr>
          </a:p>
          <a:p>
            <a:pPr>
              <a:lnSpc>
                <a:spcPct val="150000"/>
              </a:lnSpc>
            </a:pPr>
            <a:r>
              <a:rPr lang="en-AU" dirty="0"/>
              <a:t>f) No information on how to measure the calibration liquid temperature is given</a:t>
            </a:r>
            <a:r>
              <a:rPr lang="en-AU" dirty="0" smtClean="0"/>
              <a:t>;</a:t>
            </a:r>
          </a:p>
          <a:p>
            <a:pPr>
              <a:lnSpc>
                <a:spcPct val="150000"/>
              </a:lnSpc>
            </a:pPr>
            <a:endParaRPr lang="pt-PT" dirty="0"/>
          </a:p>
          <a:p>
            <a:pPr>
              <a:lnSpc>
                <a:spcPct val="150000"/>
              </a:lnSpc>
            </a:pPr>
            <a:r>
              <a:rPr lang="en-AU" dirty="0"/>
              <a:t>g) </a:t>
            </a:r>
            <a:r>
              <a:rPr lang="en-AU" dirty="0">
                <a:solidFill>
                  <a:srgbClr val="006600"/>
                </a:solidFill>
              </a:rPr>
              <a:t>There is no recommendation for the need to program the syringe pump accordingly to the type of disposable, mainly the plastic syringe used</a:t>
            </a:r>
            <a:r>
              <a:rPr lang="en-AU" dirty="0" smtClean="0">
                <a:solidFill>
                  <a:srgbClr val="006600"/>
                </a:solidFill>
              </a:rPr>
              <a:t>;</a:t>
            </a:r>
          </a:p>
          <a:p>
            <a:pPr>
              <a:lnSpc>
                <a:spcPct val="150000"/>
              </a:lnSpc>
            </a:pPr>
            <a:endParaRPr lang="pt-PT" dirty="0">
              <a:solidFill>
                <a:srgbClr val="006600"/>
              </a:solidFill>
            </a:endParaRPr>
          </a:p>
          <a:p>
            <a:pPr>
              <a:lnSpc>
                <a:spcPct val="150000"/>
              </a:lnSpc>
            </a:pPr>
            <a:r>
              <a:rPr lang="en-AU" dirty="0"/>
              <a:t>h) There is no reference to uncertainty budget.</a:t>
            </a:r>
            <a:endParaRPr lang="pt-PT" dirty="0"/>
          </a:p>
          <a:p>
            <a:pPr>
              <a:lnSpc>
                <a:spcPct val="150000"/>
              </a:lnSpc>
            </a:pPr>
            <a:endParaRPr lang="en-AU" dirty="0" smtClean="0"/>
          </a:p>
        </p:txBody>
      </p:sp>
    </p:spTree>
    <p:extLst>
      <p:ext uri="{BB962C8B-B14F-4D97-AF65-F5344CB8AC3E}">
        <p14:creationId xmlns:p14="http://schemas.microsoft.com/office/powerpoint/2010/main" val="241560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81A172D8-65C9-49A3-AFA2-4A42A31661B8}" type="slidenum">
              <a:rPr lang="en-US"/>
              <a:pPr/>
              <a:t>15</a:t>
            </a:fld>
            <a:endParaRPr lang="en-US"/>
          </a:p>
        </p:txBody>
      </p:sp>
      <p:sp>
        <p:nvSpPr>
          <p:cNvPr id="146434" name="Rectangle 2"/>
          <p:cNvSpPr>
            <a:spLocks noGrp="1" noChangeArrowheads="1"/>
          </p:cNvSpPr>
          <p:nvPr>
            <p:ph type="title"/>
          </p:nvPr>
        </p:nvSpPr>
        <p:spPr>
          <a:xfrm>
            <a:off x="178318" y="519204"/>
            <a:ext cx="8668072" cy="762000"/>
          </a:xfrm>
        </p:spPr>
        <p:txBody>
          <a:bodyPr/>
          <a:lstStyle/>
          <a:p>
            <a:r>
              <a:rPr lang="en-US" sz="3200" b="1" dirty="0" smtClean="0">
                <a:solidFill>
                  <a:srgbClr val="0066FF"/>
                </a:solidFill>
              </a:rPr>
              <a:t>Conclusions</a:t>
            </a:r>
            <a:endParaRPr lang="en-US" sz="3200" b="1" dirty="0">
              <a:solidFill>
                <a:srgbClr val="0066FF"/>
              </a:solidFill>
            </a:endParaRPr>
          </a:p>
        </p:txBody>
      </p:sp>
      <p:sp>
        <p:nvSpPr>
          <p:cNvPr id="17" name="Oval 16"/>
          <p:cNvSpPr/>
          <p:nvPr/>
        </p:nvSpPr>
        <p:spPr bwMode="auto">
          <a:xfrm>
            <a:off x="6084168" y="3501008"/>
            <a:ext cx="504056" cy="86409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
                <a:schemeClr val="tx2"/>
              </a:buClr>
              <a:buSzTx/>
              <a:buFont typeface="Wingdings" pitchFamily="2" charset="2"/>
              <a:buChar char="v"/>
              <a:tabLst/>
            </a:pPr>
            <a:endParaRPr kumimoji="0" lang="pt-PT" sz="2000" b="0" i="0" u="none" strike="noStrike" cap="none" normalizeH="0" baseline="0" smtClean="0">
              <a:ln>
                <a:noFill/>
              </a:ln>
              <a:solidFill>
                <a:srgbClr val="003399"/>
              </a:solidFill>
              <a:effectLst/>
              <a:latin typeface="Tahoma" pitchFamily="34" charset="0"/>
            </a:endParaRPr>
          </a:p>
        </p:txBody>
      </p:sp>
      <p:sp>
        <p:nvSpPr>
          <p:cNvPr id="18" name="Oval 17"/>
          <p:cNvSpPr/>
          <p:nvPr/>
        </p:nvSpPr>
        <p:spPr bwMode="auto">
          <a:xfrm>
            <a:off x="5508104" y="3140968"/>
            <a:ext cx="1224136" cy="165618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
                <a:schemeClr val="tx2"/>
              </a:buClr>
              <a:buSzTx/>
              <a:buFont typeface="Wingdings" pitchFamily="2" charset="2"/>
              <a:buChar char="v"/>
              <a:tabLst/>
            </a:pPr>
            <a:endParaRPr kumimoji="0" lang="pt-PT" sz="2000" b="0" i="0" u="none" strike="noStrike" cap="none" normalizeH="0" baseline="0" smtClean="0">
              <a:ln>
                <a:noFill/>
              </a:ln>
              <a:solidFill>
                <a:srgbClr val="003399"/>
              </a:solidFill>
              <a:effectLst/>
              <a:latin typeface="Tahoma" pitchFamily="34" charset="0"/>
            </a:endParaRPr>
          </a:p>
        </p:txBody>
      </p:sp>
      <p:sp>
        <p:nvSpPr>
          <p:cNvPr id="19" name="Oval 18"/>
          <p:cNvSpPr/>
          <p:nvPr/>
        </p:nvSpPr>
        <p:spPr bwMode="auto">
          <a:xfrm>
            <a:off x="179512" y="1412776"/>
            <a:ext cx="792088" cy="56263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
                <a:schemeClr val="tx2"/>
              </a:buClr>
              <a:buSzTx/>
              <a:buFont typeface="Wingdings" pitchFamily="2" charset="2"/>
              <a:buChar char="v"/>
              <a:tabLst/>
            </a:pPr>
            <a:endParaRPr kumimoji="0" lang="pt-PT" sz="2000" b="0" i="0" u="none" strike="noStrike" cap="none" normalizeH="0" baseline="0" smtClean="0">
              <a:ln>
                <a:noFill/>
              </a:ln>
              <a:solidFill>
                <a:srgbClr val="003399"/>
              </a:solidFill>
              <a:effectLst/>
              <a:latin typeface="Tahoma" pitchFamily="34" charset="0"/>
            </a:endParaRPr>
          </a:p>
        </p:txBody>
      </p:sp>
      <p:sp>
        <p:nvSpPr>
          <p:cNvPr id="20" name="Oval 19"/>
          <p:cNvSpPr/>
          <p:nvPr/>
        </p:nvSpPr>
        <p:spPr bwMode="auto">
          <a:xfrm>
            <a:off x="683568" y="1700808"/>
            <a:ext cx="1152128" cy="100811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
                <a:schemeClr val="tx2"/>
              </a:buClr>
              <a:buSzTx/>
              <a:buFont typeface="Wingdings" pitchFamily="2" charset="2"/>
              <a:buChar char="v"/>
              <a:tabLst/>
            </a:pPr>
            <a:endParaRPr kumimoji="0" lang="pt-PT" sz="2000" b="0" i="0" u="none" strike="noStrike" cap="none" normalizeH="0" baseline="0" smtClean="0">
              <a:ln>
                <a:noFill/>
              </a:ln>
              <a:solidFill>
                <a:srgbClr val="003399"/>
              </a:solidFill>
              <a:effectLst/>
              <a:latin typeface="Tahoma" pitchFamily="34" charset="0"/>
            </a:endParaRPr>
          </a:p>
        </p:txBody>
      </p:sp>
      <p:sp>
        <p:nvSpPr>
          <p:cNvPr id="2" name="Rectângulo 1"/>
          <p:cNvSpPr/>
          <p:nvPr/>
        </p:nvSpPr>
        <p:spPr>
          <a:xfrm>
            <a:off x="461638" y="1425561"/>
            <a:ext cx="7972148" cy="4247317"/>
          </a:xfrm>
          <a:prstGeom prst="rect">
            <a:avLst/>
          </a:prstGeom>
        </p:spPr>
        <p:txBody>
          <a:bodyPr wrap="square">
            <a:spAutoFit/>
          </a:bodyPr>
          <a:lstStyle/>
          <a:p>
            <a:r>
              <a:rPr lang="en-AU" dirty="0">
                <a:solidFill>
                  <a:srgbClr val="C00000"/>
                </a:solidFill>
              </a:rPr>
              <a:t>Currently, several standards dealing with calibration of infusion devices (and accessories) using the gravimetric method, e.g. ISO 7886-2 [5], IEC 60601-2-24 [6] and ISO 28620 [7] exist</a:t>
            </a:r>
            <a:r>
              <a:rPr lang="en-AU" dirty="0" smtClean="0">
                <a:solidFill>
                  <a:srgbClr val="C00000"/>
                </a:solidFill>
              </a:rPr>
              <a:t>.</a:t>
            </a:r>
          </a:p>
          <a:p>
            <a:endParaRPr lang="en-AU" dirty="0"/>
          </a:p>
          <a:p>
            <a:r>
              <a:rPr lang="en-AU" dirty="0" smtClean="0"/>
              <a:t>However</a:t>
            </a:r>
            <a:r>
              <a:rPr lang="en-AU" dirty="0"/>
              <a:t>, for these ISO standards not all buoyancy corrections are taken into account. Consequently, calibrations at low flow rates may be erroneous which can lead to incorrect dosage in medical treatments, i.e. an unexpected over or under doses when used in the field. </a:t>
            </a:r>
            <a:endParaRPr lang="en-AU" dirty="0" smtClean="0"/>
          </a:p>
          <a:p>
            <a:endParaRPr lang="en-AU" dirty="0" smtClean="0"/>
          </a:p>
          <a:p>
            <a:r>
              <a:rPr lang="en-AU" dirty="0" smtClean="0">
                <a:solidFill>
                  <a:srgbClr val="0066CC"/>
                </a:solidFill>
              </a:rPr>
              <a:t>We </a:t>
            </a:r>
            <a:r>
              <a:rPr lang="en-AU" dirty="0">
                <a:solidFill>
                  <a:srgbClr val="0066CC"/>
                </a:solidFill>
              </a:rPr>
              <a:t>carefully detailed these inconsistencies for each of the ISO standards, where most consistently these fail to provide a clear method on buoyancy correction and detailed parameters of calibration procedure. </a:t>
            </a:r>
            <a:endParaRPr lang="en-AU" dirty="0" smtClean="0">
              <a:solidFill>
                <a:srgbClr val="0066CC"/>
              </a:solidFill>
            </a:endParaRPr>
          </a:p>
          <a:p>
            <a:endParaRPr lang="en-AU" dirty="0" smtClean="0"/>
          </a:p>
          <a:p>
            <a:r>
              <a:rPr lang="en-AU" dirty="0" smtClean="0"/>
              <a:t>We </a:t>
            </a:r>
            <a:r>
              <a:rPr lang="en-AU" dirty="0"/>
              <a:t>also note a lack of clear instructions for the corrections to which apply on field applications. </a:t>
            </a:r>
            <a:endParaRPr lang="pt-PT" dirty="0"/>
          </a:p>
        </p:txBody>
      </p:sp>
    </p:spTree>
    <p:extLst>
      <p:ext uri="{BB962C8B-B14F-4D97-AF65-F5344CB8AC3E}">
        <p14:creationId xmlns:p14="http://schemas.microsoft.com/office/powerpoint/2010/main" val="191003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down)">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Número do Diapositivo 5"/>
          <p:cNvSpPr>
            <a:spLocks noGrp="1"/>
          </p:cNvSpPr>
          <p:nvPr>
            <p:ph type="sldNum" sz="quarter" idx="12"/>
          </p:nvPr>
        </p:nvSpPr>
        <p:spPr/>
        <p:txBody>
          <a:bodyPr/>
          <a:lstStyle/>
          <a:p>
            <a:fld id="{F4A059E6-F4B6-48DB-9F8D-229139B7FF5D}" type="slidenum">
              <a:rPr lang="en-US"/>
              <a:pPr/>
              <a:t>16</a:t>
            </a:fld>
            <a:endParaRPr lang="en-US"/>
          </a:p>
        </p:txBody>
      </p:sp>
      <p:sp>
        <p:nvSpPr>
          <p:cNvPr id="96260" name="AutoShape 4"/>
          <p:cNvSpPr>
            <a:spLocks noChangeArrowheads="1"/>
          </p:cNvSpPr>
          <p:nvPr/>
        </p:nvSpPr>
        <p:spPr bwMode="auto">
          <a:xfrm>
            <a:off x="2484438" y="2708275"/>
            <a:ext cx="3959225" cy="1152525"/>
          </a:xfrm>
          <a:prstGeom prst="wave">
            <a:avLst>
              <a:gd name="adj1" fmla="val 13005"/>
              <a:gd name="adj2" fmla="val 0"/>
            </a:avLst>
          </a:prstGeom>
          <a:noFill/>
          <a:ln w="9525" algn="ctr">
            <a:noFill/>
            <a:round/>
            <a:headEnd/>
            <a:tailEnd/>
          </a:ln>
          <a:effectLst/>
        </p:spPr>
        <p:txBody>
          <a:bodyPr wrap="none" anchor="ctr">
            <a:spAutoFit/>
          </a:bodyPr>
          <a:lstStyle/>
          <a:p>
            <a:endParaRPr lang="pt-PT"/>
          </a:p>
        </p:txBody>
      </p:sp>
      <p:sp>
        <p:nvSpPr>
          <p:cNvPr id="10" name="CaixaDeTexto 9"/>
          <p:cNvSpPr txBox="1"/>
          <p:nvPr/>
        </p:nvSpPr>
        <p:spPr>
          <a:xfrm>
            <a:off x="2678100" y="1439272"/>
            <a:ext cx="3571900" cy="923330"/>
          </a:xfrm>
          <a:prstGeom prst="rect">
            <a:avLst/>
          </a:prstGeom>
          <a:noFill/>
        </p:spPr>
        <p:txBody>
          <a:bodyPr wrap="square" rtlCol="0">
            <a:spAutoFit/>
          </a:bodyPr>
          <a:lstStyle/>
          <a:p>
            <a:pPr algn="ctr">
              <a:buNone/>
            </a:pPr>
            <a:r>
              <a:rPr lang="pt-PT" sz="5400" dirty="0" err="1" smtClean="0">
                <a:effectLst>
                  <a:reflection blurRad="6350" stA="55000" endA="300" endPos="45500" dir="5400000" sy="-100000" algn="bl" rotWithShape="0"/>
                </a:effectLst>
              </a:rPr>
              <a:t>Thank</a:t>
            </a:r>
            <a:r>
              <a:rPr lang="pt-PT" sz="5400" dirty="0" smtClean="0">
                <a:effectLst>
                  <a:reflection blurRad="6350" stA="55000" endA="300" endPos="45500" dir="5400000" sy="-100000" algn="bl" rotWithShape="0"/>
                </a:effectLst>
              </a:rPr>
              <a:t> </a:t>
            </a:r>
            <a:r>
              <a:rPr lang="pt-PT" sz="5400" dirty="0" err="1" smtClean="0">
                <a:effectLst>
                  <a:reflection blurRad="6350" stA="55000" endA="300" endPos="45500" dir="5400000" sy="-100000" algn="bl" rotWithShape="0"/>
                </a:effectLst>
              </a:rPr>
              <a:t>you</a:t>
            </a:r>
            <a:endParaRPr lang="pt-PT" sz="5400" dirty="0">
              <a:effectLst>
                <a:reflection blurRad="6350" stA="55000" endA="300" endPos="45500" dir="5400000" sy="-100000" algn="bl" rotWithShape="0"/>
              </a:effectLst>
            </a:endParaRPr>
          </a:p>
        </p:txBody>
      </p:sp>
      <p:sp>
        <p:nvSpPr>
          <p:cNvPr id="11" name="Rectângulo 10"/>
          <p:cNvSpPr/>
          <p:nvPr/>
        </p:nvSpPr>
        <p:spPr>
          <a:xfrm>
            <a:off x="1456093" y="2716951"/>
            <a:ext cx="6015914" cy="400110"/>
          </a:xfrm>
          <a:prstGeom prst="rect">
            <a:avLst/>
          </a:prstGeom>
        </p:spPr>
        <p:txBody>
          <a:bodyPr wrap="square">
            <a:spAutoFit/>
          </a:bodyPr>
          <a:lstStyle/>
          <a:p>
            <a:pPr algn="ctr">
              <a:buNone/>
            </a:pPr>
            <a:r>
              <a:rPr lang="en-US" dirty="0" smtClean="0"/>
              <a:t>ebatista@ipq.pt</a:t>
            </a:r>
            <a:endParaRPr lang="en-US" dirty="0"/>
          </a:p>
        </p:txBody>
      </p:sp>
      <p:sp>
        <p:nvSpPr>
          <p:cNvPr id="2" name="Rectângulo 1"/>
          <p:cNvSpPr/>
          <p:nvPr/>
        </p:nvSpPr>
        <p:spPr>
          <a:xfrm>
            <a:off x="2484438" y="4718491"/>
            <a:ext cx="4572000" cy="1015663"/>
          </a:xfrm>
          <a:prstGeom prst="rect">
            <a:avLst/>
          </a:prstGeom>
        </p:spPr>
        <p:txBody>
          <a:bodyPr>
            <a:spAutoFit/>
          </a:bodyPr>
          <a:lstStyle/>
          <a:p>
            <a:pPr lvl="0" algn="ctr" fontAlgn="base">
              <a:spcBef>
                <a:spcPct val="0"/>
              </a:spcBef>
              <a:spcAft>
                <a:spcPct val="0"/>
              </a:spcAft>
            </a:pPr>
            <a:r>
              <a:rPr lang="en-US" sz="1200" b="1" i="1" dirty="0">
                <a:latin typeface="Arial" pitchFamily="34" charset="0"/>
                <a:ea typeface="Times New Roman" pitchFamily="18" charset="0"/>
                <a:cs typeface="Arial" pitchFamily="34" charset="0"/>
              </a:rPr>
              <a:t>The research leading to the results discussed in this report has received funding from the European Metrology </a:t>
            </a:r>
            <a:r>
              <a:rPr lang="en-US" sz="1200" b="1" i="1" dirty="0" err="1" smtClean="0">
                <a:latin typeface="Arial" pitchFamily="34" charset="0"/>
                <a:ea typeface="Times New Roman" pitchFamily="18" charset="0"/>
                <a:cs typeface="Arial" pitchFamily="34" charset="0"/>
              </a:rPr>
              <a:t>Programme</a:t>
            </a:r>
            <a:r>
              <a:rPr lang="en-US" sz="1200" b="1" i="1" dirty="0" smtClean="0">
                <a:latin typeface="Arial" pitchFamily="34" charset="0"/>
                <a:ea typeface="Times New Roman" pitchFamily="18" charset="0"/>
                <a:cs typeface="Arial" pitchFamily="34" charset="0"/>
              </a:rPr>
              <a:t> for Innovation and Research </a:t>
            </a:r>
            <a:r>
              <a:rPr lang="en-US" sz="1200" b="1" i="1" dirty="0">
                <a:latin typeface="Arial" pitchFamily="34" charset="0"/>
                <a:ea typeface="Times New Roman" pitchFamily="18" charset="0"/>
                <a:cs typeface="Arial" pitchFamily="34" charset="0"/>
              </a:rPr>
              <a:t>(</a:t>
            </a:r>
            <a:r>
              <a:rPr lang="en-US" sz="1200" b="1" i="1" dirty="0" smtClean="0">
                <a:latin typeface="Arial" pitchFamily="34" charset="0"/>
                <a:ea typeface="Times New Roman" pitchFamily="18" charset="0"/>
                <a:cs typeface="Arial" pitchFamily="34" charset="0"/>
              </a:rPr>
              <a:t>EMPIR). </a:t>
            </a:r>
            <a:r>
              <a:rPr lang="en-US" sz="1200" b="1" i="1" dirty="0">
                <a:latin typeface="Arial" pitchFamily="34" charset="0"/>
                <a:ea typeface="Times New Roman" pitchFamily="18" charset="0"/>
                <a:cs typeface="Arial" pitchFamily="34" charset="0"/>
              </a:rPr>
              <a:t>The EMRP is jointly funded by the </a:t>
            </a:r>
            <a:r>
              <a:rPr lang="en-US" sz="1200" b="1" i="1" dirty="0" smtClean="0">
                <a:latin typeface="Arial" pitchFamily="34" charset="0"/>
                <a:ea typeface="Times New Roman" pitchFamily="18" charset="0"/>
                <a:cs typeface="Arial" pitchFamily="34" charset="0"/>
              </a:rPr>
              <a:t>EMPIR participating </a:t>
            </a:r>
            <a:r>
              <a:rPr lang="en-US" sz="1200" b="1" i="1" dirty="0">
                <a:latin typeface="Arial" pitchFamily="34" charset="0"/>
                <a:ea typeface="Times New Roman" pitchFamily="18" charset="0"/>
                <a:cs typeface="Arial" pitchFamily="34" charset="0"/>
              </a:rPr>
              <a:t>countries within </a:t>
            </a:r>
            <a:r>
              <a:rPr lang="en-US" sz="1200" b="1" i="1" dirty="0" smtClean="0">
                <a:latin typeface="Arial" pitchFamily="34" charset="0"/>
                <a:ea typeface="Times New Roman" pitchFamily="18" charset="0"/>
                <a:cs typeface="Arial" pitchFamily="34" charset="0"/>
              </a:rPr>
              <a:t>EURAMET </a:t>
            </a:r>
            <a:r>
              <a:rPr lang="en-US" sz="1200" b="1" i="1" dirty="0">
                <a:latin typeface="Arial" pitchFamily="34" charset="0"/>
                <a:ea typeface="Times New Roman" pitchFamily="18" charset="0"/>
                <a:cs typeface="Arial" pitchFamily="34" charset="0"/>
              </a:rPr>
              <a:t>and the European Union.</a:t>
            </a:r>
            <a:endParaRPr lang="en-US" sz="1200" i="1" dirty="0">
              <a:latin typeface="Arial" pitchFamily="34" charset="0"/>
              <a:cs typeface="Arial" pitchFamily="34" charset="0"/>
            </a:endParaRPr>
          </a:p>
        </p:txBody>
      </p:sp>
      <p:sp>
        <p:nvSpPr>
          <p:cNvPr id="7" name="Rectângulo 6"/>
          <p:cNvSpPr/>
          <p:nvPr/>
        </p:nvSpPr>
        <p:spPr>
          <a:xfrm>
            <a:off x="1448689" y="3660745"/>
            <a:ext cx="601591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None/>
            </a:pPr>
            <a:r>
              <a:rPr lang="en-US" dirty="0" smtClean="0">
                <a:solidFill>
                  <a:srgbClr val="C00000"/>
                </a:solidFill>
              </a:rPr>
              <a:t>www.drugmetrology.com</a:t>
            </a:r>
            <a:endParaRPr lang="en-US" dirty="0">
              <a:solidFill>
                <a:srgbClr val="C00000"/>
              </a:solidFill>
            </a:endParaRPr>
          </a:p>
        </p:txBody>
      </p:sp>
    </p:spTree>
    <p:extLst>
      <p:ext uri="{BB962C8B-B14F-4D97-AF65-F5344CB8AC3E}">
        <p14:creationId xmlns:p14="http://schemas.microsoft.com/office/powerpoint/2010/main" val="30712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Marcador de Posição do Número do Diapositivo 5"/>
          <p:cNvSpPr>
            <a:spLocks noGrp="1"/>
          </p:cNvSpPr>
          <p:nvPr>
            <p:ph type="sldNum" sz="quarter" idx="12"/>
          </p:nvPr>
        </p:nvSpPr>
        <p:spPr/>
        <p:txBody>
          <a:bodyPr/>
          <a:lstStyle/>
          <a:p>
            <a:fld id="{59B188F1-1971-40BF-B63E-0868F91D3E5D}" type="slidenum">
              <a:rPr lang="en-US"/>
              <a:pPr/>
              <a:t>2</a:t>
            </a:fld>
            <a:endParaRPr lang="en-US"/>
          </a:p>
        </p:txBody>
      </p:sp>
      <p:sp>
        <p:nvSpPr>
          <p:cNvPr id="120834" name="Rectangle 2"/>
          <p:cNvSpPr>
            <a:spLocks noGrp="1" noChangeArrowheads="1"/>
          </p:cNvSpPr>
          <p:nvPr>
            <p:ph type="title"/>
          </p:nvPr>
        </p:nvSpPr>
        <p:spPr>
          <a:xfrm>
            <a:off x="85060" y="580578"/>
            <a:ext cx="7748736" cy="762000"/>
          </a:xfrm>
        </p:spPr>
        <p:txBody>
          <a:bodyPr/>
          <a:lstStyle/>
          <a:p>
            <a:r>
              <a:rPr lang="pt-PT" sz="3200" b="1" dirty="0">
                <a:solidFill>
                  <a:srgbClr val="0066FF"/>
                </a:solidFill>
              </a:rPr>
              <a:t>Resume</a:t>
            </a:r>
          </a:p>
        </p:txBody>
      </p:sp>
      <p:sp>
        <p:nvSpPr>
          <p:cNvPr id="120835" name="Text Box 3"/>
          <p:cNvSpPr txBox="1">
            <a:spLocks noChangeArrowheads="1"/>
          </p:cNvSpPr>
          <p:nvPr/>
        </p:nvSpPr>
        <p:spPr bwMode="auto">
          <a:xfrm>
            <a:off x="282575" y="1832561"/>
            <a:ext cx="8610600" cy="3120854"/>
          </a:xfrm>
          <a:prstGeom prst="rect">
            <a:avLst/>
          </a:prstGeom>
          <a:noFill/>
          <a:ln w="9525">
            <a:noFill/>
            <a:miter lim="800000"/>
            <a:headEnd/>
            <a:tailEnd/>
          </a:ln>
          <a:effectLst/>
        </p:spPr>
        <p:txBody>
          <a:bodyPr>
            <a:spAutoFit/>
          </a:bodyPr>
          <a:lstStyle/>
          <a:p>
            <a:pPr>
              <a:spcBef>
                <a:spcPct val="20000"/>
              </a:spcBef>
              <a:buFont typeface="Wingdings" pitchFamily="2" charset="2"/>
              <a:buChar char="ü"/>
              <a:tabLst>
                <a:tab pos="900113" algn="l"/>
              </a:tabLst>
            </a:pPr>
            <a:r>
              <a:rPr lang="en-US" sz="2400" dirty="0" smtClean="0"/>
              <a:t>Introduction</a:t>
            </a:r>
          </a:p>
          <a:p>
            <a:pPr>
              <a:spcBef>
                <a:spcPct val="20000"/>
              </a:spcBef>
              <a:buFont typeface="Wingdings" pitchFamily="2" charset="2"/>
              <a:buChar char="ü"/>
              <a:tabLst>
                <a:tab pos="900113" algn="l"/>
              </a:tabLst>
            </a:pPr>
            <a:r>
              <a:rPr lang="en-US" sz="2400" dirty="0" err="1" smtClean="0"/>
              <a:t>MeDD</a:t>
            </a:r>
            <a:r>
              <a:rPr lang="en-US" sz="2400" dirty="0" smtClean="0"/>
              <a:t> outcome</a:t>
            </a:r>
            <a:endParaRPr lang="en-US" sz="2400" dirty="0" smtClean="0"/>
          </a:p>
          <a:p>
            <a:pPr>
              <a:spcBef>
                <a:spcPct val="20000"/>
              </a:spcBef>
              <a:buFont typeface="Wingdings" pitchFamily="2" charset="2"/>
              <a:buChar char="ü"/>
              <a:tabLst>
                <a:tab pos="900113" algn="l"/>
              </a:tabLst>
            </a:pPr>
            <a:r>
              <a:rPr lang="en-US" sz="2400" dirty="0" smtClean="0"/>
              <a:t>SIP-HLT07</a:t>
            </a:r>
            <a:endParaRPr lang="en-US" sz="2400" dirty="0" smtClean="0"/>
          </a:p>
          <a:p>
            <a:pPr>
              <a:spcBef>
                <a:spcPct val="20000"/>
              </a:spcBef>
              <a:buFont typeface="Wingdings" pitchFamily="2" charset="2"/>
              <a:buChar char="ü"/>
              <a:tabLst>
                <a:tab pos="900113" algn="l"/>
              </a:tabLst>
            </a:pPr>
            <a:r>
              <a:rPr lang="en-US" sz="2400" dirty="0" smtClean="0"/>
              <a:t>Calibration Methods</a:t>
            </a:r>
            <a:endParaRPr lang="en-US" sz="2400" dirty="0"/>
          </a:p>
          <a:p>
            <a:pPr>
              <a:spcBef>
                <a:spcPct val="20000"/>
              </a:spcBef>
              <a:buFont typeface="Wingdings" pitchFamily="2" charset="2"/>
              <a:buChar char="ü"/>
              <a:tabLst>
                <a:tab pos="900113" algn="l"/>
              </a:tabLst>
            </a:pPr>
            <a:r>
              <a:rPr lang="en-US" sz="2400" dirty="0" smtClean="0"/>
              <a:t>Uncertainties</a:t>
            </a:r>
            <a:endParaRPr lang="en-US" sz="2400" dirty="0" smtClean="0"/>
          </a:p>
          <a:p>
            <a:pPr>
              <a:spcBef>
                <a:spcPct val="20000"/>
              </a:spcBef>
              <a:buFont typeface="Wingdings" pitchFamily="2" charset="2"/>
              <a:buChar char="ü"/>
              <a:tabLst>
                <a:tab pos="900113" algn="l"/>
              </a:tabLst>
            </a:pPr>
            <a:r>
              <a:rPr lang="en-US" sz="2400" dirty="0" smtClean="0"/>
              <a:t>ISO Standards</a:t>
            </a:r>
            <a:endParaRPr lang="en-US" sz="2400" dirty="0" smtClean="0"/>
          </a:p>
          <a:p>
            <a:pPr>
              <a:spcBef>
                <a:spcPct val="20000"/>
              </a:spcBef>
              <a:buFont typeface="Wingdings" pitchFamily="2" charset="2"/>
              <a:buChar char="ü"/>
              <a:tabLst>
                <a:tab pos="900113" algn="l"/>
              </a:tabLst>
            </a:pPr>
            <a:r>
              <a:rPr lang="en-US" sz="2400" dirty="0" smtClean="0"/>
              <a:t>Conclusions</a:t>
            </a:r>
            <a:endParaRPr lang="en-US" sz="2400"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887" y="2623467"/>
            <a:ext cx="1719151" cy="1295094"/>
          </a:xfrm>
          <a:prstGeom prst="rect">
            <a:avLst/>
          </a:prstGeom>
        </p:spPr>
      </p:pic>
    </p:spTree>
    <p:extLst>
      <p:ext uri="{BB962C8B-B14F-4D97-AF65-F5344CB8AC3E}">
        <p14:creationId xmlns:p14="http://schemas.microsoft.com/office/powerpoint/2010/main" val="109967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3</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Introduction</a:t>
            </a:r>
            <a:endParaRPr lang="en-US" sz="3200" b="1" dirty="0">
              <a:solidFill>
                <a:srgbClr val="0066FF"/>
              </a:solidFill>
            </a:endParaRPr>
          </a:p>
        </p:txBody>
      </p:sp>
      <p:sp>
        <p:nvSpPr>
          <p:cNvPr id="4" name="Rectângulo 3"/>
          <p:cNvSpPr/>
          <p:nvPr/>
        </p:nvSpPr>
        <p:spPr>
          <a:xfrm>
            <a:off x="56496" y="1469597"/>
            <a:ext cx="6530735" cy="4770537"/>
          </a:xfrm>
          <a:prstGeom prst="rect">
            <a:avLst/>
          </a:prstGeom>
        </p:spPr>
        <p:txBody>
          <a:bodyPr wrap="square">
            <a:spAutoFit/>
          </a:bodyPr>
          <a:lstStyle/>
          <a:p>
            <a:pPr marL="361950" lvl="1" indent="-361950" defTabSz="996950">
              <a:spcBef>
                <a:spcPct val="20000"/>
              </a:spcBef>
              <a:buSzPct val="50000"/>
              <a:buBlip>
                <a:blip r:embed="rId2"/>
              </a:buBlip>
              <a:defRPr/>
            </a:pPr>
            <a:r>
              <a:rPr lang="en-US" sz="2000" dirty="0">
                <a:solidFill>
                  <a:srgbClr val="000000"/>
                </a:solidFill>
              </a:rPr>
              <a:t>Infusion instruments are widely </a:t>
            </a:r>
            <a:r>
              <a:rPr lang="en-US" sz="2000" dirty="0" smtClean="0">
                <a:solidFill>
                  <a:srgbClr val="000000"/>
                </a:solidFill>
              </a:rPr>
              <a:t>used and fundamental </a:t>
            </a:r>
            <a:r>
              <a:rPr lang="en-US" sz="2000" dirty="0">
                <a:solidFill>
                  <a:srgbClr val="000000"/>
                </a:solidFill>
              </a:rPr>
              <a:t>for primary health care, in/out hospital providing drug delivery, nutrition and hydration to patients. </a:t>
            </a:r>
            <a:endParaRPr lang="en-US" sz="2000" dirty="0" smtClean="0">
              <a:solidFill>
                <a:srgbClr val="000000"/>
              </a:solidFill>
            </a:endParaRPr>
          </a:p>
          <a:p>
            <a:pPr marL="0" lvl="1" defTabSz="996950">
              <a:spcBef>
                <a:spcPct val="20000"/>
              </a:spcBef>
              <a:buSzPct val="50000"/>
              <a:defRPr/>
            </a:pPr>
            <a:endParaRPr lang="en-US" sz="2000" dirty="0" smtClean="0">
              <a:solidFill>
                <a:srgbClr val="000000"/>
              </a:solidFill>
            </a:endParaRPr>
          </a:p>
          <a:p>
            <a:pPr marL="361950" lvl="1" indent="-361950" defTabSz="996950">
              <a:spcBef>
                <a:spcPct val="20000"/>
              </a:spcBef>
              <a:buSzPct val="50000"/>
              <a:buBlip>
                <a:blip r:embed="rId2"/>
              </a:buBlip>
              <a:defRPr/>
            </a:pPr>
            <a:r>
              <a:rPr lang="en-US" sz="2000" dirty="0" smtClean="0">
                <a:solidFill>
                  <a:srgbClr val="000000"/>
                </a:solidFill>
              </a:rPr>
              <a:t>It is </a:t>
            </a:r>
            <a:r>
              <a:rPr lang="en-US" sz="2000" dirty="0">
                <a:solidFill>
                  <a:srgbClr val="000000"/>
                </a:solidFill>
              </a:rPr>
              <a:t>crucial that the volume and flow measured by these devices be the most accurate and precise possible. </a:t>
            </a:r>
            <a:endParaRPr lang="en-US" sz="2000" dirty="0" smtClean="0">
              <a:solidFill>
                <a:srgbClr val="000000"/>
              </a:solidFill>
            </a:endParaRPr>
          </a:p>
          <a:p>
            <a:pPr marL="0" lvl="1" defTabSz="996950">
              <a:spcBef>
                <a:spcPct val="20000"/>
              </a:spcBef>
              <a:buSzPct val="50000"/>
              <a:defRPr/>
            </a:pPr>
            <a:endParaRPr lang="en-US" sz="2000" dirty="0" smtClean="0">
              <a:solidFill>
                <a:srgbClr val="000000"/>
              </a:solidFill>
            </a:endParaRPr>
          </a:p>
          <a:p>
            <a:pPr marL="361950" lvl="1" indent="-361950" defTabSz="996950">
              <a:spcBef>
                <a:spcPct val="20000"/>
              </a:spcBef>
              <a:buSzPct val="50000"/>
              <a:buBlip>
                <a:blip r:embed="rId2"/>
              </a:buBlip>
              <a:defRPr/>
            </a:pPr>
            <a:r>
              <a:rPr lang="en-US" sz="2000" dirty="0">
                <a:solidFill>
                  <a:srgbClr val="000000"/>
                </a:solidFill>
              </a:rPr>
              <a:t>I</a:t>
            </a:r>
            <a:r>
              <a:rPr lang="en-US" sz="2000" dirty="0" smtClean="0">
                <a:solidFill>
                  <a:srgbClr val="000000"/>
                </a:solidFill>
              </a:rPr>
              <a:t>t </a:t>
            </a:r>
            <a:r>
              <a:rPr lang="en-US" sz="2000" dirty="0">
                <a:solidFill>
                  <a:srgbClr val="000000"/>
                </a:solidFill>
              </a:rPr>
              <a:t>is necessary to have the appropriate calibration </a:t>
            </a:r>
            <a:r>
              <a:rPr lang="en-US" sz="2000" dirty="0" smtClean="0">
                <a:solidFill>
                  <a:srgbClr val="000000"/>
                </a:solidFill>
              </a:rPr>
              <a:t>methods.</a:t>
            </a:r>
          </a:p>
          <a:p>
            <a:pPr marL="0" lvl="1" defTabSz="996950">
              <a:spcBef>
                <a:spcPct val="20000"/>
              </a:spcBef>
              <a:buSzPct val="50000"/>
              <a:defRPr/>
            </a:pPr>
            <a:endParaRPr lang="en-US" sz="2000" dirty="0">
              <a:solidFill>
                <a:srgbClr val="000000"/>
              </a:solidFill>
            </a:endParaRPr>
          </a:p>
          <a:p>
            <a:pPr marL="361950" lvl="1" indent="-361950" defTabSz="996950">
              <a:spcBef>
                <a:spcPct val="20000"/>
              </a:spcBef>
              <a:buSzPct val="50000"/>
              <a:buBlip>
                <a:blip r:embed="rId2"/>
              </a:buBlip>
              <a:defRPr/>
            </a:pPr>
            <a:r>
              <a:rPr lang="en-US" sz="2000" dirty="0">
                <a:solidFill>
                  <a:srgbClr val="000000"/>
                </a:solidFill>
              </a:rPr>
              <a:t>From 2012 to 2015, such calibration methods have been the main focus of the project Metrology for Drug Delivery (</a:t>
            </a:r>
            <a:r>
              <a:rPr lang="en-US" sz="2000" dirty="0" err="1">
                <a:solidFill>
                  <a:srgbClr val="000000"/>
                </a:solidFill>
              </a:rPr>
              <a:t>MeDD</a:t>
            </a:r>
            <a:r>
              <a:rPr lang="en-US" sz="2000" dirty="0">
                <a:solidFill>
                  <a:srgbClr val="000000"/>
                </a:solidFill>
              </a:rPr>
              <a:t>) </a:t>
            </a:r>
            <a:r>
              <a:rPr lang="en-US" sz="2000" dirty="0" smtClean="0">
                <a:solidFill>
                  <a:srgbClr val="000000"/>
                </a:solidFill>
              </a:rPr>
              <a:t>from </a:t>
            </a:r>
            <a:r>
              <a:rPr lang="en-US" sz="2000" dirty="0">
                <a:solidFill>
                  <a:srgbClr val="000000"/>
                </a:solidFill>
              </a:rPr>
              <a:t>the European Metrology Research </a:t>
            </a:r>
            <a:r>
              <a:rPr lang="en-US" sz="2000" dirty="0" err="1">
                <a:solidFill>
                  <a:srgbClr val="000000"/>
                </a:solidFill>
              </a:rPr>
              <a:t>programme</a:t>
            </a:r>
            <a:r>
              <a:rPr lang="en-US" sz="2000" dirty="0">
                <a:solidFill>
                  <a:srgbClr val="000000"/>
                </a:solidFill>
              </a:rPr>
              <a:t> (EMRP). </a:t>
            </a:r>
            <a:endParaRPr lang="en-US" sz="2000" dirty="0" smtClean="0">
              <a:solidFill>
                <a:srgbClr val="000000"/>
              </a:solidFill>
            </a:endParaRPr>
          </a:p>
        </p:txBody>
      </p:sp>
      <p:pic>
        <p:nvPicPr>
          <p:cNvPr id="12" name="Picture 8" descr="https://encrypted-tbn2.google.com/images?q=tbn:ANd9GcRvH8r9EmmEe4T8tuEXgG6beqeWmJbprBcvSYHvWlJakquBBt7Dmw"/>
          <p:cNvPicPr>
            <a:picLocks noChangeAspect="1" noChangeArrowheads="1"/>
          </p:cNvPicPr>
          <p:nvPr/>
        </p:nvPicPr>
        <p:blipFill>
          <a:blip r:embed="rId3" cstate="print"/>
          <a:srcRect/>
          <a:stretch>
            <a:fillRect/>
          </a:stretch>
        </p:blipFill>
        <p:spPr bwMode="auto">
          <a:xfrm>
            <a:off x="6507331" y="2588184"/>
            <a:ext cx="2206869" cy="1914525"/>
          </a:xfrm>
          <a:prstGeom prst="rect">
            <a:avLst/>
          </a:prstGeom>
          <a:noFill/>
        </p:spPr>
      </p:pic>
    </p:spTree>
    <p:extLst>
      <p:ext uri="{BB962C8B-B14F-4D97-AF65-F5344CB8AC3E}">
        <p14:creationId xmlns:p14="http://schemas.microsoft.com/office/powerpoint/2010/main" val="85536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4</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err="1" smtClean="0">
                <a:solidFill>
                  <a:srgbClr val="0066FF"/>
                </a:solidFill>
              </a:rPr>
              <a:t>MeDD</a:t>
            </a:r>
            <a:r>
              <a:rPr lang="en-US" sz="3200" b="1" dirty="0" smtClean="0">
                <a:solidFill>
                  <a:srgbClr val="0066FF"/>
                </a:solidFill>
              </a:rPr>
              <a:t> Outcome</a:t>
            </a:r>
            <a:endParaRPr lang="en-US" sz="3200" b="1" dirty="0">
              <a:solidFill>
                <a:srgbClr val="0066FF"/>
              </a:solidFill>
            </a:endParaRPr>
          </a:p>
        </p:txBody>
      </p:sp>
      <p:sp>
        <p:nvSpPr>
          <p:cNvPr id="4" name="Rectângulo 3"/>
          <p:cNvSpPr/>
          <p:nvPr/>
        </p:nvSpPr>
        <p:spPr>
          <a:xfrm>
            <a:off x="56496" y="1469597"/>
            <a:ext cx="8599232" cy="1384995"/>
          </a:xfrm>
          <a:prstGeom prst="rect">
            <a:avLst/>
          </a:prstGeom>
        </p:spPr>
        <p:txBody>
          <a:bodyPr wrap="square">
            <a:spAutoFit/>
          </a:bodyPr>
          <a:lstStyle/>
          <a:p>
            <a:pPr marL="361950" lvl="1" indent="-361950" defTabSz="996950">
              <a:spcBef>
                <a:spcPct val="20000"/>
              </a:spcBef>
              <a:buSzPct val="50000"/>
              <a:buBlip>
                <a:blip r:embed="rId2"/>
              </a:buBlip>
              <a:defRPr/>
            </a:pPr>
            <a:r>
              <a:rPr lang="en-US" sz="2000" dirty="0">
                <a:solidFill>
                  <a:srgbClr val="000000"/>
                </a:solidFill>
              </a:rPr>
              <a:t>In </a:t>
            </a:r>
            <a:r>
              <a:rPr lang="en-US" sz="2000" dirty="0" err="1" smtClean="0">
                <a:solidFill>
                  <a:srgbClr val="000000"/>
                </a:solidFill>
              </a:rPr>
              <a:t>MeDD</a:t>
            </a:r>
            <a:r>
              <a:rPr lang="en-US" sz="2000" dirty="0" smtClean="0">
                <a:solidFill>
                  <a:srgbClr val="000000"/>
                </a:solidFill>
              </a:rPr>
              <a:t>, METAS</a:t>
            </a:r>
            <a:r>
              <a:rPr lang="en-US" sz="2000" dirty="0">
                <a:solidFill>
                  <a:srgbClr val="000000"/>
                </a:solidFill>
              </a:rPr>
              <a:t>, </a:t>
            </a:r>
            <a:r>
              <a:rPr lang="en-US" sz="2000" dirty="0" smtClean="0">
                <a:solidFill>
                  <a:srgbClr val="000000"/>
                </a:solidFill>
              </a:rPr>
              <a:t>DTI</a:t>
            </a:r>
            <a:r>
              <a:rPr lang="en-US" sz="2000" dirty="0">
                <a:solidFill>
                  <a:srgbClr val="000000"/>
                </a:solidFill>
              </a:rPr>
              <a:t>, </a:t>
            </a:r>
            <a:r>
              <a:rPr lang="en-US" sz="2000" dirty="0" smtClean="0">
                <a:solidFill>
                  <a:srgbClr val="000000"/>
                </a:solidFill>
              </a:rPr>
              <a:t>CETIAT</a:t>
            </a:r>
            <a:r>
              <a:rPr lang="en-US" sz="2000" dirty="0">
                <a:solidFill>
                  <a:srgbClr val="000000"/>
                </a:solidFill>
              </a:rPr>
              <a:t>, </a:t>
            </a:r>
            <a:r>
              <a:rPr lang="en-US" sz="2000" dirty="0" smtClean="0">
                <a:solidFill>
                  <a:srgbClr val="000000"/>
                </a:solidFill>
              </a:rPr>
              <a:t>IPQ </a:t>
            </a:r>
            <a:r>
              <a:rPr lang="en-US" sz="2000" dirty="0">
                <a:solidFill>
                  <a:srgbClr val="000000"/>
                </a:solidFill>
              </a:rPr>
              <a:t>and </a:t>
            </a:r>
            <a:r>
              <a:rPr lang="en-US" sz="2000" dirty="0" smtClean="0">
                <a:solidFill>
                  <a:srgbClr val="000000"/>
                </a:solidFill>
              </a:rPr>
              <a:t>VSL </a:t>
            </a:r>
            <a:r>
              <a:rPr lang="en-US" sz="2000" dirty="0">
                <a:solidFill>
                  <a:srgbClr val="000000"/>
                </a:solidFill>
              </a:rPr>
              <a:t>developed the primary standards for liquid flow rate ranging from 100 </a:t>
            </a:r>
            <a:r>
              <a:rPr lang="en-US" sz="2000" dirty="0" err="1">
                <a:solidFill>
                  <a:srgbClr val="000000"/>
                </a:solidFill>
              </a:rPr>
              <a:t>nl</a:t>
            </a:r>
            <a:r>
              <a:rPr lang="en-US" sz="2000" dirty="0">
                <a:solidFill>
                  <a:srgbClr val="000000"/>
                </a:solidFill>
              </a:rPr>
              <a:t>/min to 10 ml/min </a:t>
            </a:r>
            <a:r>
              <a:rPr lang="en-US" sz="2000" dirty="0" smtClean="0">
                <a:solidFill>
                  <a:srgbClr val="000000"/>
                </a:solidFill>
              </a:rPr>
              <a:t>.</a:t>
            </a:r>
          </a:p>
          <a:p>
            <a:pPr marL="361950" lvl="1" indent="-361950" defTabSz="996950">
              <a:spcBef>
                <a:spcPct val="20000"/>
              </a:spcBef>
              <a:buSzPct val="50000"/>
              <a:buBlip>
                <a:blip r:embed="rId2"/>
              </a:buBlip>
              <a:defRPr/>
            </a:pPr>
            <a:r>
              <a:rPr lang="en-US" sz="2000" dirty="0">
                <a:solidFill>
                  <a:srgbClr val="000000"/>
                </a:solidFill>
              </a:rPr>
              <a:t>The primary standards for liquid flow rate were validated by means of a EURAMET comparison, project 1291 </a:t>
            </a:r>
            <a:endParaRPr lang="en-US" sz="2000" dirty="0" smtClean="0">
              <a:solidFill>
                <a:srgbClr val="000000"/>
              </a:solidFill>
            </a:endParaRPr>
          </a:p>
        </p:txBody>
      </p:sp>
      <p:pic>
        <p:nvPicPr>
          <p:cNvPr id="5" name="Picture 33"/>
          <p:cNvPicPr/>
          <p:nvPr/>
        </p:nvPicPr>
        <p:blipFill rotWithShape="1">
          <a:blip r:embed="rId3" cstate="print">
            <a:extLst>
              <a:ext uri="{28A0092B-C50C-407E-A947-70E740481C1C}">
                <a14:useLocalDpi xmlns:a14="http://schemas.microsoft.com/office/drawing/2010/main" val="0"/>
              </a:ext>
            </a:extLst>
          </a:blip>
          <a:srcRect l="6764" r="7554"/>
          <a:stretch/>
        </p:blipFill>
        <p:spPr bwMode="auto">
          <a:xfrm>
            <a:off x="158801" y="3549282"/>
            <a:ext cx="2807335" cy="2457450"/>
          </a:xfrm>
          <a:prstGeom prst="rect">
            <a:avLst/>
          </a:prstGeom>
          <a:ln>
            <a:noFill/>
          </a:ln>
          <a:extLst>
            <a:ext uri="{53640926-AAD7-44D8-BBD7-CCE9431645EC}">
              <a14:shadowObscured xmlns:a14="http://schemas.microsoft.com/office/drawing/2010/main"/>
            </a:ext>
          </a:extLst>
        </p:spPr>
      </p:pic>
      <p:pic>
        <p:nvPicPr>
          <p:cNvPr id="7" name="Imag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5630" y="2854592"/>
            <a:ext cx="2872740" cy="1923415"/>
          </a:xfrm>
          <a:prstGeom prst="rect">
            <a:avLst/>
          </a:prstGeom>
          <a:solidFill>
            <a:srgbClr val="FFFFFF"/>
          </a:solidFill>
          <a:ln>
            <a:noFill/>
          </a:ln>
        </p:spPr>
      </p:pic>
      <p:pic>
        <p:nvPicPr>
          <p:cNvPr id="10" name="Billede 2"/>
          <p:cNvPicPr/>
          <p:nvPr/>
        </p:nvPicPr>
        <p:blipFill>
          <a:blip r:embed="rId5" cstate="print">
            <a:extLst>
              <a:ext uri="{28A0092B-C50C-407E-A947-70E740481C1C}">
                <a14:useLocalDpi xmlns:a14="http://schemas.microsoft.com/office/drawing/2010/main" val="0"/>
              </a:ext>
            </a:extLst>
          </a:blip>
          <a:stretch>
            <a:fillRect/>
          </a:stretch>
        </p:blipFill>
        <p:spPr>
          <a:xfrm>
            <a:off x="2981830" y="5068449"/>
            <a:ext cx="2807970" cy="1351280"/>
          </a:xfrm>
          <a:prstGeom prst="rect">
            <a:avLst/>
          </a:prstGeom>
        </p:spPr>
      </p:pic>
      <p:pic>
        <p:nvPicPr>
          <p:cNvPr id="12" name="Imagem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684" y="2781387"/>
            <a:ext cx="2347044" cy="1811322"/>
          </a:xfrm>
          <a:prstGeom prst="rect">
            <a:avLst/>
          </a:prstGeom>
          <a:noFill/>
          <a:ln>
            <a:noFill/>
          </a:ln>
        </p:spPr>
      </p:pic>
      <p:pic>
        <p:nvPicPr>
          <p:cNvPr id="13" name="Imagem 12"/>
          <p:cNvPicPr/>
          <p:nvPr/>
        </p:nvPicPr>
        <p:blipFill>
          <a:blip r:embed="rId7" cstate="print">
            <a:extLst>
              <a:ext uri="{28A0092B-C50C-407E-A947-70E740481C1C}">
                <a14:useLocalDpi xmlns:a14="http://schemas.microsoft.com/office/drawing/2010/main" val="0"/>
              </a:ext>
            </a:extLst>
          </a:blip>
          <a:stretch>
            <a:fillRect/>
          </a:stretch>
        </p:blipFill>
        <p:spPr>
          <a:xfrm>
            <a:off x="6097147" y="4769683"/>
            <a:ext cx="2928750" cy="1650046"/>
          </a:xfrm>
          <a:prstGeom prst="rect">
            <a:avLst/>
          </a:prstGeom>
        </p:spPr>
      </p:pic>
    </p:spTree>
    <p:extLst>
      <p:ext uri="{BB962C8B-B14F-4D97-AF65-F5344CB8AC3E}">
        <p14:creationId xmlns:p14="http://schemas.microsoft.com/office/powerpoint/2010/main" val="329596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5</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err="1" smtClean="0">
                <a:solidFill>
                  <a:srgbClr val="0066FF"/>
                </a:solidFill>
              </a:rPr>
              <a:t>MeDD</a:t>
            </a:r>
            <a:r>
              <a:rPr lang="en-US" sz="3200" b="1" dirty="0" smtClean="0">
                <a:solidFill>
                  <a:srgbClr val="0066FF"/>
                </a:solidFill>
              </a:rPr>
              <a:t> Outcome</a:t>
            </a:r>
            <a:endParaRPr lang="en-US" sz="3200" b="1" dirty="0">
              <a:solidFill>
                <a:srgbClr val="0066FF"/>
              </a:solidFill>
            </a:endParaRPr>
          </a:p>
        </p:txBody>
      </p:sp>
      <p:sp>
        <p:nvSpPr>
          <p:cNvPr id="4" name="Rectângulo 3"/>
          <p:cNvSpPr/>
          <p:nvPr/>
        </p:nvSpPr>
        <p:spPr>
          <a:xfrm>
            <a:off x="56496" y="1469597"/>
            <a:ext cx="8599232" cy="2985433"/>
          </a:xfrm>
          <a:prstGeom prst="rect">
            <a:avLst/>
          </a:prstGeom>
        </p:spPr>
        <p:txBody>
          <a:bodyPr wrap="square">
            <a:spAutoFit/>
          </a:bodyPr>
          <a:lstStyle/>
          <a:p>
            <a:pPr marL="361950" lvl="1" indent="-361950" defTabSz="996950">
              <a:spcBef>
                <a:spcPct val="20000"/>
              </a:spcBef>
              <a:buSzPct val="50000"/>
              <a:buBlip>
                <a:blip r:embed="rId2"/>
              </a:buBlip>
              <a:defRPr/>
            </a:pPr>
            <a:r>
              <a:rPr lang="en-US" sz="2000" dirty="0" smtClean="0">
                <a:solidFill>
                  <a:srgbClr val="000000"/>
                </a:solidFill>
              </a:rPr>
              <a:t>Two </a:t>
            </a:r>
            <a:r>
              <a:rPr lang="en-US" sz="2000" dirty="0">
                <a:solidFill>
                  <a:srgbClr val="000000"/>
                </a:solidFill>
              </a:rPr>
              <a:t>secondary standards, a flowmeter and a syringe pump were calibrated for flow rates in an interval from 33.3 </a:t>
            </a:r>
            <a:r>
              <a:rPr lang="en-US" sz="2000" dirty="0">
                <a:solidFill>
                  <a:srgbClr val="000000"/>
                </a:solidFill>
                <a:latin typeface="Symbol" panose="05050102010706020507" pitchFamily="18" charset="2"/>
              </a:rPr>
              <a:t></a:t>
            </a:r>
            <a:r>
              <a:rPr lang="en-US" sz="2000" dirty="0">
                <a:solidFill>
                  <a:srgbClr val="000000"/>
                </a:solidFill>
              </a:rPr>
              <a:t>l/min to 10 ml/min. The results obtained by the participant laboratories were in agreement with the determined reference value</a:t>
            </a:r>
            <a:r>
              <a:rPr lang="en-US" sz="2000" dirty="0" smtClean="0">
                <a:solidFill>
                  <a:srgbClr val="000000"/>
                </a:solidFill>
              </a:rPr>
              <a:t>. </a:t>
            </a:r>
          </a:p>
          <a:p>
            <a:pPr marL="361950" lvl="1" indent="-361950" defTabSz="996950">
              <a:spcBef>
                <a:spcPct val="20000"/>
              </a:spcBef>
              <a:buSzPct val="50000"/>
              <a:buBlip>
                <a:blip r:embed="rId2"/>
              </a:buBlip>
              <a:defRPr/>
            </a:pPr>
            <a:r>
              <a:rPr lang="en-US" sz="2000" dirty="0">
                <a:solidFill>
                  <a:srgbClr val="000000"/>
                </a:solidFill>
              </a:rPr>
              <a:t>Assays for flow rate, start up delay, compliance, temperature, pressure and viscosity like </a:t>
            </a:r>
            <a:r>
              <a:rPr lang="en-US" sz="2000" dirty="0" smtClean="0">
                <a:solidFill>
                  <a:srgbClr val="000000"/>
                </a:solidFill>
              </a:rPr>
              <a:t>in </a:t>
            </a:r>
            <a:r>
              <a:rPr lang="en-US" sz="2000" dirty="0">
                <a:solidFill>
                  <a:srgbClr val="000000"/>
                </a:solidFill>
              </a:rPr>
              <a:t>were performed to determine the measurement accuracy of </a:t>
            </a:r>
            <a:r>
              <a:rPr lang="en-US" sz="2000" dirty="0" smtClean="0">
                <a:solidFill>
                  <a:srgbClr val="000000"/>
                </a:solidFill>
              </a:rPr>
              <a:t>several </a:t>
            </a:r>
            <a:r>
              <a:rPr lang="en-US" sz="2000" dirty="0">
                <a:solidFill>
                  <a:srgbClr val="000000"/>
                </a:solidFill>
              </a:rPr>
              <a:t>drug delivery devices</a:t>
            </a:r>
            <a:r>
              <a:rPr lang="en-US" sz="2000" dirty="0" smtClean="0">
                <a:solidFill>
                  <a:srgbClr val="000000"/>
                </a:solidFill>
              </a:rPr>
              <a:t>.</a:t>
            </a:r>
          </a:p>
          <a:p>
            <a:pPr marL="361950" lvl="1" indent="-361950" defTabSz="996950">
              <a:spcBef>
                <a:spcPct val="20000"/>
              </a:spcBef>
              <a:buSzPct val="50000"/>
              <a:buBlip>
                <a:blip r:embed="rId2"/>
              </a:buBlip>
              <a:defRPr/>
            </a:pPr>
            <a:r>
              <a:rPr lang="en-US" sz="2000" dirty="0" smtClean="0">
                <a:solidFill>
                  <a:srgbClr val="000000"/>
                </a:solidFill>
              </a:rPr>
              <a:t>Special issue of Biomedical Engineering published in 2015, number 60 (4) with all results</a:t>
            </a:r>
          </a:p>
        </p:txBody>
      </p:sp>
      <p:pic>
        <p:nvPicPr>
          <p:cNvPr id="1026" name="Picture 2" descr="http://www.degruyter.com/doc/cover/s00135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212" y="4392886"/>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1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6</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EMPIR – 15SIP03- HLT07</a:t>
            </a:r>
            <a:endParaRPr lang="en-US" sz="3200" b="1" dirty="0">
              <a:solidFill>
                <a:srgbClr val="0066FF"/>
              </a:solidFill>
            </a:endParaRPr>
          </a:p>
        </p:txBody>
      </p:sp>
      <p:sp>
        <p:nvSpPr>
          <p:cNvPr id="4" name="Rectângulo 3"/>
          <p:cNvSpPr/>
          <p:nvPr/>
        </p:nvSpPr>
        <p:spPr>
          <a:xfrm>
            <a:off x="311679" y="1468421"/>
            <a:ext cx="8205000" cy="4093428"/>
          </a:xfrm>
          <a:prstGeom prst="rect">
            <a:avLst/>
          </a:prstGeom>
        </p:spPr>
        <p:txBody>
          <a:bodyPr wrap="square">
            <a:spAutoFit/>
          </a:bodyPr>
          <a:lstStyle/>
          <a:p>
            <a:pPr marL="342900" indent="-342900">
              <a:buFont typeface="Arial" panose="020B0604020202020204" pitchFamily="34" charset="0"/>
              <a:buChar char="•"/>
            </a:pPr>
            <a:r>
              <a:rPr lang="en-US" sz="2000" dirty="0"/>
              <a:t>The outcomes of </a:t>
            </a:r>
            <a:r>
              <a:rPr lang="en-US" sz="2000" dirty="0" err="1" smtClean="0"/>
              <a:t>MeDD</a:t>
            </a:r>
            <a:r>
              <a:rPr lang="en-US" sz="2000" dirty="0" smtClean="0"/>
              <a:t> were </a:t>
            </a:r>
            <a:r>
              <a:rPr lang="en-US" sz="2000" dirty="0"/>
              <a:t>discussed in international conferences and presented in scientific papers, reports and best practice guides that can be found in </a:t>
            </a:r>
            <a:r>
              <a:rPr lang="en-US" sz="2000" dirty="0">
                <a:solidFill>
                  <a:srgbClr val="008000"/>
                </a:solidFill>
              </a:rPr>
              <a:t>www.drugmetrology.com</a:t>
            </a:r>
            <a:r>
              <a:rPr lang="en-US" sz="2000" dirty="0"/>
              <a:t>. Nonetheless, this data was never formalized in the way of amendments of the relevant standards, specifically ISO 7886-2 </a:t>
            </a:r>
            <a:r>
              <a:rPr lang="en-US" sz="2000" dirty="0" smtClean="0"/>
              <a:t>, </a:t>
            </a:r>
            <a:r>
              <a:rPr lang="en-US" sz="2000" dirty="0"/>
              <a:t>IEC </a:t>
            </a:r>
            <a:r>
              <a:rPr lang="en-US" sz="2000" dirty="0" smtClean="0"/>
              <a:t>60601-2-24 </a:t>
            </a:r>
            <a:r>
              <a:rPr lang="en-US" sz="2000" dirty="0"/>
              <a:t>and ISO </a:t>
            </a:r>
            <a:r>
              <a:rPr lang="en-US" sz="2000" dirty="0" smtClean="0"/>
              <a:t>28620. </a:t>
            </a:r>
          </a:p>
          <a:p>
            <a:pPr marL="342900" indent="-342900">
              <a:buFont typeface="Arial" panose="020B0604020202020204" pitchFamily="34" charset="0"/>
              <a:buChar char="•"/>
            </a:pPr>
            <a:r>
              <a:rPr lang="en-AU" sz="2000" dirty="0"/>
              <a:t>To further communicate the knowledge obtained from </a:t>
            </a:r>
            <a:r>
              <a:rPr lang="en-AU" sz="2000" dirty="0" err="1"/>
              <a:t>MeDD</a:t>
            </a:r>
            <a:r>
              <a:rPr lang="en-AU" sz="2000" dirty="0"/>
              <a:t> JRP, a new project (Support for Impact Project (SIP) </a:t>
            </a:r>
            <a:r>
              <a:rPr lang="en-AU" sz="2000" dirty="0">
                <a:solidFill>
                  <a:srgbClr val="0066CC"/>
                </a:solidFill>
              </a:rPr>
              <a:t>15SIP03 – Infusion Uptake</a:t>
            </a:r>
            <a:r>
              <a:rPr lang="en-AU" sz="2000" dirty="0"/>
              <a:t>) started in May of 2016. </a:t>
            </a:r>
            <a:endParaRPr lang="en-AU" sz="2000" dirty="0" smtClean="0"/>
          </a:p>
          <a:p>
            <a:pPr marL="342900" indent="-342900">
              <a:buFont typeface="Arial" panose="020B0604020202020204" pitchFamily="34" charset="0"/>
              <a:buChar char="•"/>
            </a:pPr>
            <a:r>
              <a:rPr lang="en-AU" sz="2000" dirty="0" smtClean="0"/>
              <a:t>This </a:t>
            </a:r>
            <a:r>
              <a:rPr lang="en-AU" sz="2000" dirty="0"/>
              <a:t>project is in frame with the European Metrology of Innovation and Research Programme (EMPIR</a:t>
            </a:r>
            <a:r>
              <a:rPr lang="en-AU" sz="2000" dirty="0" smtClean="0"/>
              <a:t>).</a:t>
            </a:r>
          </a:p>
          <a:p>
            <a:pPr marL="342900" indent="-342900">
              <a:buFont typeface="Arial" panose="020B0604020202020204" pitchFamily="34" charset="0"/>
              <a:buChar char="•"/>
            </a:pPr>
            <a:r>
              <a:rPr lang="en-AU" sz="2000" dirty="0" smtClean="0"/>
              <a:t>The participants are IPQ, VSL, UMC-Utrecht, DTI and ESICM</a:t>
            </a:r>
          </a:p>
          <a:p>
            <a:endParaRPr lang="en-AU" sz="2000" dirty="0" smtClean="0"/>
          </a:p>
          <a:p>
            <a:r>
              <a:rPr lang="en-AU" sz="2000" dirty="0" smtClean="0"/>
              <a:t> </a:t>
            </a:r>
            <a:endParaRPr lang="pt-PT" sz="2000" dirty="0"/>
          </a:p>
        </p:txBody>
      </p:sp>
      <p:pic>
        <p:nvPicPr>
          <p:cNvPr id="7" name="Picture 2" descr="C:\Users\cmd\Desktop\For Peter Lucas\DTI Logo.TI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668977" y="5495629"/>
            <a:ext cx="1026250" cy="523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UMCU_ENG_logo_CMYK.jpg"/>
          <p:cNvPicPr>
            <a:picLocks noChangeAspect="1"/>
          </p:cNvPicPr>
          <p:nvPr/>
        </p:nvPicPr>
        <p:blipFill>
          <a:blip r:embed="rId3" cstate="print"/>
          <a:stretch>
            <a:fillRect/>
          </a:stretch>
        </p:blipFill>
        <p:spPr>
          <a:xfrm>
            <a:off x="6402322" y="5515323"/>
            <a:ext cx="1008112" cy="553403"/>
          </a:xfrm>
          <a:prstGeom prst="rect">
            <a:avLst/>
          </a:prstGeom>
        </p:spPr>
      </p:pic>
      <p:pic>
        <p:nvPicPr>
          <p:cNvPr id="10" name="Picture 12" descr="esicm.png"/>
          <p:cNvPicPr>
            <a:picLocks noChangeAspect="1"/>
          </p:cNvPicPr>
          <p:nvPr/>
        </p:nvPicPr>
        <p:blipFill>
          <a:blip r:embed="rId4" cstate="print"/>
          <a:stretch>
            <a:fillRect/>
          </a:stretch>
        </p:blipFill>
        <p:spPr>
          <a:xfrm>
            <a:off x="5394210" y="5299299"/>
            <a:ext cx="720080" cy="720080"/>
          </a:xfrm>
          <a:prstGeom prst="rect">
            <a:avLst/>
          </a:prstGeom>
        </p:spPr>
      </p:pic>
      <p:pic>
        <p:nvPicPr>
          <p:cNvPr id="2050" name="Picture 2" descr="Naamloos">
            <a:hlinkClick r:id="rId5" tooltip="Partners - IPQ"/>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71" y="5515323"/>
            <a:ext cx="177165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SL">
            <a:hlinkClick r:id="rId7" tooltip="Visit website VSL"/>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078" y="5416715"/>
            <a:ext cx="473136" cy="83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6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7</a:t>
            </a:fld>
            <a:endParaRPr lang="en-US" dirty="0"/>
          </a:p>
        </p:txBody>
      </p:sp>
      <p:sp>
        <p:nvSpPr>
          <p:cNvPr id="68610" name="Rectangle 2"/>
          <p:cNvSpPr>
            <a:spLocks noGrp="1" noChangeArrowheads="1"/>
          </p:cNvSpPr>
          <p:nvPr>
            <p:ph type="title"/>
          </p:nvPr>
        </p:nvSpPr>
        <p:spPr>
          <a:xfrm>
            <a:off x="159495" y="569939"/>
            <a:ext cx="4724400" cy="762000"/>
          </a:xfrm>
        </p:spPr>
        <p:txBody>
          <a:bodyPr>
            <a:normAutofit/>
          </a:bodyPr>
          <a:lstStyle/>
          <a:p>
            <a:r>
              <a:rPr lang="en-US" sz="3200" b="1" dirty="0" smtClean="0">
                <a:solidFill>
                  <a:srgbClr val="0066FF"/>
                </a:solidFill>
              </a:rPr>
              <a:t>EMPIR – 15SIP03- HLT07</a:t>
            </a:r>
            <a:endParaRPr lang="en-US" sz="3200" b="1" dirty="0">
              <a:solidFill>
                <a:srgbClr val="0066FF"/>
              </a:solidFill>
            </a:endParaRPr>
          </a:p>
        </p:txBody>
      </p:sp>
      <p:sp>
        <p:nvSpPr>
          <p:cNvPr id="4" name="Rectângulo 3"/>
          <p:cNvSpPr/>
          <p:nvPr/>
        </p:nvSpPr>
        <p:spPr>
          <a:xfrm>
            <a:off x="311679" y="1468421"/>
            <a:ext cx="8205000" cy="3477875"/>
          </a:xfrm>
          <a:prstGeom prst="rect">
            <a:avLst/>
          </a:prstGeom>
        </p:spPr>
        <p:txBody>
          <a:bodyPr wrap="square">
            <a:spAutoFit/>
          </a:bodyPr>
          <a:lstStyle/>
          <a:p>
            <a:r>
              <a:rPr lang="en-AU" sz="2000" dirty="0" smtClean="0">
                <a:solidFill>
                  <a:srgbClr val="008000"/>
                </a:solidFill>
              </a:rPr>
              <a:t>The </a:t>
            </a:r>
            <a:r>
              <a:rPr lang="en-AU" sz="2000" dirty="0">
                <a:solidFill>
                  <a:srgbClr val="008000"/>
                </a:solidFill>
              </a:rPr>
              <a:t>15SIP03 JRP has two main goals: </a:t>
            </a:r>
            <a:endParaRPr lang="pt-PT" sz="2000" dirty="0">
              <a:solidFill>
                <a:srgbClr val="008000"/>
              </a:solidFill>
            </a:endParaRPr>
          </a:p>
          <a:p>
            <a:r>
              <a:rPr lang="en-AU" sz="2000" dirty="0"/>
              <a:t> </a:t>
            </a:r>
            <a:endParaRPr lang="pt-PT" sz="2000" dirty="0"/>
          </a:p>
          <a:p>
            <a:pPr marL="342900" lvl="0" indent="-342900">
              <a:buFont typeface="Arial" panose="020B0604020202020204" pitchFamily="34" charset="0"/>
              <a:buChar char="•"/>
            </a:pPr>
            <a:r>
              <a:rPr lang="en-AU" sz="2000" dirty="0"/>
              <a:t>To develop an </a:t>
            </a:r>
            <a:r>
              <a:rPr lang="en-AU" sz="2000" dirty="0">
                <a:solidFill>
                  <a:srgbClr val="7030A0"/>
                </a:solidFill>
              </a:rPr>
              <a:t>E-learning module </a:t>
            </a:r>
            <a:r>
              <a:rPr lang="en-AU" sz="2000" dirty="0"/>
              <a:t>made available on the E-learning platform of the ESICM (European Society for Intensive Care Medicine), with the aim to create awareness and understanding of multi infusion risks and thereby reducing dosing errors, thus decreasing adverse patient incidents and increasing the quality of medical treatment</a:t>
            </a:r>
            <a:r>
              <a:rPr lang="en-AU" sz="2000" dirty="0" smtClean="0"/>
              <a:t>.</a:t>
            </a:r>
          </a:p>
          <a:p>
            <a:pPr lvl="0"/>
            <a:endParaRPr lang="pt-PT" sz="2000" dirty="0"/>
          </a:p>
          <a:p>
            <a:pPr marL="342900" lvl="0" indent="-342900">
              <a:buFont typeface="Arial" panose="020B0604020202020204" pitchFamily="34" charset="0"/>
              <a:buChar char="•"/>
            </a:pPr>
            <a:r>
              <a:rPr lang="en-AU" sz="2000" dirty="0"/>
              <a:t>To incorporate the </a:t>
            </a:r>
            <a:r>
              <a:rPr lang="en-AU" sz="2000" dirty="0">
                <a:solidFill>
                  <a:srgbClr val="660066"/>
                </a:solidFill>
              </a:rPr>
              <a:t>best metrology practices </a:t>
            </a:r>
            <a:r>
              <a:rPr lang="en-AU" sz="2000" dirty="0"/>
              <a:t>relating calibration of infusion devices in ISO standards ISO 7886-2 and IEC 60601-2-24.</a:t>
            </a:r>
            <a:endParaRPr lang="pt-PT" sz="2000" dirty="0"/>
          </a:p>
          <a:p>
            <a:r>
              <a:rPr lang="en-AU" sz="2000" dirty="0" smtClean="0"/>
              <a:t> </a:t>
            </a:r>
            <a:endParaRPr lang="pt-PT" sz="2000" dirty="0"/>
          </a:p>
        </p:txBody>
      </p:sp>
    </p:spTree>
    <p:extLst>
      <p:ext uri="{BB962C8B-B14F-4D97-AF65-F5344CB8AC3E}">
        <p14:creationId xmlns:p14="http://schemas.microsoft.com/office/powerpoint/2010/main" val="349157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8</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pt-PT" sz="3200" b="1" dirty="0" err="1" smtClean="0">
                <a:solidFill>
                  <a:srgbClr val="0066FF"/>
                </a:solidFill>
              </a:rPr>
              <a:t>Calibration</a:t>
            </a:r>
            <a:r>
              <a:rPr lang="pt-PT" sz="3200" b="1" dirty="0" smtClean="0">
                <a:solidFill>
                  <a:srgbClr val="0066FF"/>
                </a:solidFill>
              </a:rPr>
              <a:t> </a:t>
            </a:r>
            <a:r>
              <a:rPr lang="pt-PT" sz="3200" b="1" dirty="0" err="1" smtClean="0">
                <a:solidFill>
                  <a:srgbClr val="0066FF"/>
                </a:solidFill>
              </a:rPr>
              <a:t>Method</a:t>
            </a:r>
            <a:r>
              <a:rPr lang="pt-PT" sz="3200" b="1" dirty="0" smtClean="0">
                <a:solidFill>
                  <a:srgbClr val="0066FF"/>
                </a:solidFill>
              </a:rPr>
              <a:t> - </a:t>
            </a:r>
            <a:r>
              <a:rPr lang="pt-PT" sz="3200" b="1" dirty="0" err="1" smtClean="0">
                <a:solidFill>
                  <a:srgbClr val="0066FF"/>
                </a:solidFill>
              </a:rPr>
              <a:t>Gravimetry</a:t>
            </a:r>
            <a:endParaRPr lang="pt-PT" sz="3200" b="1" dirty="0">
              <a:solidFill>
                <a:srgbClr val="0066FF"/>
              </a:solidFill>
            </a:endParaRPr>
          </a:p>
        </p:txBody>
      </p:sp>
      <p:sp>
        <p:nvSpPr>
          <p:cNvPr id="10" name="Rectângulo 9"/>
          <p:cNvSpPr/>
          <p:nvPr/>
        </p:nvSpPr>
        <p:spPr>
          <a:xfrm>
            <a:off x="215800" y="1363544"/>
            <a:ext cx="8349395" cy="1477328"/>
          </a:xfrm>
          <a:prstGeom prst="rect">
            <a:avLst/>
          </a:prstGeom>
        </p:spPr>
        <p:txBody>
          <a:bodyPr wrap="square">
            <a:spAutoFit/>
          </a:bodyPr>
          <a:lstStyle/>
          <a:p>
            <a:r>
              <a:rPr lang="en-AU" dirty="0"/>
              <a:t>The primary method for flow determination in the calibration of syringe pumps is the gravimetric method.</a:t>
            </a:r>
            <a:endParaRPr lang="pt-PT" dirty="0"/>
          </a:p>
          <a:p>
            <a:r>
              <a:rPr lang="en-AU" dirty="0"/>
              <a:t>This method is based on the mass measurement of the calibration liquid as a function of time on a balance. The flow rate is in general determined by the quotient of the mass difference (initial and final) and time interval including some </a:t>
            </a:r>
            <a:r>
              <a:rPr lang="en-AU" dirty="0" smtClean="0"/>
              <a:t>corrections</a:t>
            </a:r>
            <a:endParaRPr lang="pt-PT" dirty="0"/>
          </a:p>
        </p:txBody>
      </p:sp>
      <p:pic>
        <p:nvPicPr>
          <p:cNvPr id="13" name="Picture 19"/>
          <p:cNvPicPr/>
          <p:nvPr/>
        </p:nvPicPr>
        <p:blipFill>
          <a:blip r:embed="rId2" cstate="print"/>
          <a:stretch>
            <a:fillRect/>
          </a:stretch>
        </p:blipFill>
        <p:spPr>
          <a:xfrm>
            <a:off x="396951" y="3332547"/>
            <a:ext cx="2949931" cy="1638948"/>
          </a:xfrm>
          <a:prstGeom prst="rect">
            <a:avLst/>
          </a:prstGeom>
        </p:spPr>
      </p:pic>
      <p:sp>
        <p:nvSpPr>
          <p:cNvPr id="2" name="Rectângulo 1"/>
          <p:cNvSpPr/>
          <p:nvPr/>
        </p:nvSpPr>
        <p:spPr>
          <a:xfrm>
            <a:off x="3993195" y="3583801"/>
            <a:ext cx="4572000" cy="2031325"/>
          </a:xfrm>
          <a:prstGeom prst="rect">
            <a:avLst/>
          </a:prstGeom>
        </p:spPr>
        <p:txBody>
          <a:bodyPr>
            <a:spAutoFit/>
          </a:bodyPr>
          <a:lstStyle/>
          <a:p>
            <a:r>
              <a:rPr lang="en-AU" dirty="0"/>
              <a:t>The calibration setup used during </a:t>
            </a:r>
            <a:r>
              <a:rPr lang="en-AU" dirty="0" err="1"/>
              <a:t>MeDD</a:t>
            </a:r>
            <a:r>
              <a:rPr lang="en-AU" dirty="0"/>
              <a:t> JRP consists of a flow generator, connected to a device under test (DUT) upstream of a collecting vessels standing on an analytical balance </a:t>
            </a:r>
            <a:r>
              <a:rPr lang="en-AU" dirty="0" smtClean="0"/>
              <a:t>. </a:t>
            </a:r>
            <a:r>
              <a:rPr lang="en-AU" dirty="0"/>
              <a:t>This balance measures the mass, which is precisely timed to calculate the </a:t>
            </a:r>
            <a:r>
              <a:rPr lang="en-AU" i="1" dirty="0">
                <a:sym typeface="Symbol"/>
              </a:rPr>
              <a:t></a:t>
            </a:r>
            <a:r>
              <a:rPr lang="en-AU" i="1" dirty="0"/>
              <a:t>m/</a:t>
            </a:r>
            <a:r>
              <a:rPr lang="en-AU" i="1" dirty="0">
                <a:sym typeface="Symbol"/>
              </a:rPr>
              <a:t></a:t>
            </a:r>
            <a:r>
              <a:rPr lang="en-AU" i="1" dirty="0"/>
              <a:t>t</a:t>
            </a:r>
            <a:r>
              <a:rPr lang="en-AU" dirty="0"/>
              <a:t> quotient </a:t>
            </a:r>
            <a:r>
              <a:rPr lang="en-AU" dirty="0" smtClean="0"/>
              <a:t>. </a:t>
            </a:r>
            <a:endParaRPr lang="pt-PT" dirty="0"/>
          </a:p>
        </p:txBody>
      </p:sp>
    </p:spTree>
    <p:extLst>
      <p:ext uri="{BB962C8B-B14F-4D97-AF65-F5344CB8AC3E}">
        <p14:creationId xmlns:p14="http://schemas.microsoft.com/office/powerpoint/2010/main" val="288834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Marcador de Posição do Número do Diapositivo 5"/>
          <p:cNvSpPr>
            <a:spLocks noGrp="1"/>
          </p:cNvSpPr>
          <p:nvPr>
            <p:ph type="sldNum" sz="quarter" idx="12"/>
          </p:nvPr>
        </p:nvSpPr>
        <p:spPr/>
        <p:txBody>
          <a:bodyPr/>
          <a:lstStyle/>
          <a:p>
            <a:fld id="{F7E2942B-E79D-4C2A-9A51-77F7A9D0B861}" type="slidenum">
              <a:rPr lang="en-US"/>
              <a:pPr/>
              <a:t>9</a:t>
            </a:fld>
            <a:endParaRPr lang="en-US" dirty="0"/>
          </a:p>
        </p:txBody>
      </p:sp>
      <p:sp>
        <p:nvSpPr>
          <p:cNvPr id="68610" name="Rectangle 2"/>
          <p:cNvSpPr>
            <a:spLocks noGrp="1" noChangeArrowheads="1"/>
          </p:cNvSpPr>
          <p:nvPr>
            <p:ph type="title"/>
          </p:nvPr>
        </p:nvSpPr>
        <p:spPr>
          <a:xfrm>
            <a:off x="251520" y="569945"/>
            <a:ext cx="8020000" cy="762000"/>
          </a:xfrm>
        </p:spPr>
        <p:txBody>
          <a:bodyPr/>
          <a:lstStyle/>
          <a:p>
            <a:r>
              <a:rPr lang="en-US" sz="3200" b="1" dirty="0" smtClean="0">
                <a:solidFill>
                  <a:srgbClr val="0066FF"/>
                </a:solidFill>
              </a:rPr>
              <a:t>Calibration of syringe pumps</a:t>
            </a:r>
            <a:endParaRPr lang="en-US" sz="3200" b="1" dirty="0">
              <a:solidFill>
                <a:srgbClr val="0066FF"/>
              </a:solidFill>
            </a:endParaRPr>
          </a:p>
        </p:txBody>
      </p:sp>
      <p:sp>
        <p:nvSpPr>
          <p:cNvPr id="10" name="Rectângulo 9"/>
          <p:cNvSpPr/>
          <p:nvPr/>
        </p:nvSpPr>
        <p:spPr>
          <a:xfrm>
            <a:off x="214034" y="1563195"/>
            <a:ext cx="8352928" cy="1631216"/>
          </a:xfrm>
          <a:prstGeom prst="rect">
            <a:avLst/>
          </a:prstGeom>
        </p:spPr>
        <p:txBody>
          <a:bodyPr wrap="square">
            <a:spAutoFit/>
          </a:bodyPr>
          <a:lstStyle/>
          <a:p>
            <a:r>
              <a:rPr lang="en-AU" sz="2000" dirty="0"/>
              <a:t>The calibration of syringe pumps is performed at IPQ, by the gravimetric method in a flow interval from 600 ml/h (10 ml/min) to 3 ml/h (50 </a:t>
            </a:r>
            <a:r>
              <a:rPr lang="en-AU" sz="2000" dirty="0" err="1"/>
              <a:t>nl</a:t>
            </a:r>
            <a:r>
              <a:rPr lang="en-AU" sz="2000" dirty="0"/>
              <a:t>/min) with a 0.15 % to 6 % relative expanded uncertainty.</a:t>
            </a:r>
            <a:endParaRPr lang="pt-PT" sz="2000" dirty="0"/>
          </a:p>
          <a:p>
            <a:endParaRPr lang="en-US" sz="2000" dirty="0"/>
          </a:p>
          <a:p>
            <a:pPr>
              <a:buNone/>
            </a:pPr>
            <a:endParaRPr lang="en-US" sz="2000" dirty="0" smtClean="0"/>
          </a:p>
        </p:txBody>
      </p:sp>
      <p:pic>
        <p:nvPicPr>
          <p:cNvPr id="5" name="Imagem 4" descr="V:\Estágios\Luis Sousa\Ensaios caudal\Tubagem plástica\20140429_1601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168" y="2798421"/>
            <a:ext cx="3436657" cy="2594644"/>
          </a:xfrm>
          <a:prstGeom prst="rect">
            <a:avLst/>
          </a:prstGeom>
          <a:noFill/>
          <a:ln>
            <a:noFill/>
          </a:ln>
        </p:spPr>
      </p:pic>
      <mc:AlternateContent xmlns:mc="http://schemas.openxmlformats.org/markup-compatibility/2006">
        <mc:Choice xmlns:a14="http://schemas.microsoft.com/office/drawing/2010/main" Requires="a14">
          <p:sp>
            <p:nvSpPr>
              <p:cNvPr id="2" name="Rectângulo 1"/>
              <p:cNvSpPr/>
              <p:nvPr/>
            </p:nvSpPr>
            <p:spPr>
              <a:xfrm>
                <a:off x="306768" y="5573489"/>
                <a:ext cx="8730699" cy="81073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AU" i="1"/>
                        <m:t>𝑄</m:t>
                      </m:r>
                      <m:r>
                        <a:rPr lang="en-AU" i="1"/>
                        <m:t>=</m:t>
                      </m:r>
                      <m:f>
                        <m:fPr>
                          <m:ctrlPr>
                            <a:rPr lang="pt-PT" i="1"/>
                          </m:ctrlPr>
                        </m:fPr>
                        <m:num>
                          <m:r>
                            <a:rPr lang="en-AU" i="1"/>
                            <m:t>1</m:t>
                          </m:r>
                        </m:num>
                        <m:den>
                          <m:sSub>
                            <m:sSubPr>
                              <m:ctrlPr>
                                <a:rPr lang="pt-PT" i="1"/>
                              </m:ctrlPr>
                            </m:sSubPr>
                            <m:e>
                              <m:r>
                                <a:rPr lang="en-AU" i="1"/>
                                <m:t>𝑡</m:t>
                              </m:r>
                            </m:e>
                            <m:sub>
                              <m:r>
                                <a:rPr lang="en-AU" i="1"/>
                                <m:t>𝑓</m:t>
                              </m:r>
                            </m:sub>
                          </m:sSub>
                          <m:r>
                            <a:rPr lang="en-AU" i="1"/>
                            <m:t>−</m:t>
                          </m:r>
                          <m:sSub>
                            <m:sSubPr>
                              <m:ctrlPr>
                                <a:rPr lang="pt-PT" i="1"/>
                              </m:ctrlPr>
                            </m:sSubPr>
                            <m:e>
                              <m:r>
                                <a:rPr lang="en-AU" i="1"/>
                                <m:t>𝑡</m:t>
                              </m:r>
                            </m:e>
                            <m:sub>
                              <m:r>
                                <a:rPr lang="en-AU" i="1"/>
                                <m:t>𝑖</m:t>
                              </m:r>
                            </m:sub>
                          </m:sSub>
                        </m:den>
                      </m:f>
                      <m:d>
                        <m:dPr>
                          <m:begChr m:val="["/>
                          <m:endChr m:val="]"/>
                          <m:ctrlPr>
                            <a:rPr lang="pt-PT" i="1"/>
                          </m:ctrlPr>
                        </m:dPr>
                        <m:e>
                          <m:d>
                            <m:dPr>
                              <m:ctrlPr>
                                <a:rPr lang="pt-PT" i="1"/>
                              </m:ctrlPr>
                            </m:dPr>
                            <m:e>
                              <m:d>
                                <m:dPr>
                                  <m:ctrlPr>
                                    <a:rPr lang="pt-PT" i="1"/>
                                  </m:ctrlPr>
                                </m:dPr>
                                <m:e>
                                  <m:sSub>
                                    <m:sSubPr>
                                      <m:ctrlPr>
                                        <a:rPr lang="pt-PT" i="1"/>
                                      </m:ctrlPr>
                                    </m:sSubPr>
                                    <m:e>
                                      <m:r>
                                        <a:rPr lang="en-AU" i="1"/>
                                        <m:t>𝐼</m:t>
                                      </m:r>
                                    </m:e>
                                    <m:sub>
                                      <m:r>
                                        <a:rPr lang="en-AU" i="1"/>
                                        <m:t>𝑓</m:t>
                                      </m:r>
                                    </m:sub>
                                  </m:sSub>
                                  <m:r>
                                    <a:rPr lang="en-AU" i="1"/>
                                    <m:t>−</m:t>
                                  </m:r>
                                  <m:sSub>
                                    <m:sSubPr>
                                      <m:ctrlPr>
                                        <a:rPr lang="pt-PT" i="1"/>
                                      </m:ctrlPr>
                                    </m:sSubPr>
                                    <m:e>
                                      <m:r>
                                        <a:rPr lang="en-AU" i="1"/>
                                        <m:t>𝐼</m:t>
                                      </m:r>
                                    </m:e>
                                    <m:sub>
                                      <m:r>
                                        <a:rPr lang="en-AU" i="1"/>
                                        <m:t>𝑖</m:t>
                                      </m:r>
                                    </m:sub>
                                  </m:sSub>
                                </m:e>
                              </m:d>
                              <m:r>
                                <a:rPr lang="en-AU" i="1"/>
                                <m:t>−</m:t>
                              </m:r>
                              <m:d>
                                <m:dPr>
                                  <m:ctrlPr>
                                    <a:rPr lang="pt-PT" i="1"/>
                                  </m:ctrlPr>
                                </m:dPr>
                                <m:e>
                                  <m:sSub>
                                    <m:sSubPr>
                                      <m:ctrlPr>
                                        <a:rPr lang="pt-PT" i="1"/>
                                      </m:ctrlPr>
                                    </m:sSubPr>
                                    <m:e>
                                      <m:r>
                                        <a:rPr lang="en-AU" i="1"/>
                                        <m:t>𝛿</m:t>
                                      </m:r>
                                      <m:r>
                                        <a:rPr lang="en-AU" i="1"/>
                                        <m:t>𝑚</m:t>
                                      </m:r>
                                    </m:e>
                                    <m:sub>
                                      <m:r>
                                        <a:rPr lang="en-AU" i="1"/>
                                        <m:t>𝑏𝑢𝑜𝑦</m:t>
                                      </m:r>
                                    </m:sub>
                                  </m:sSub>
                                </m:e>
                              </m:d>
                            </m:e>
                          </m:d>
                          <m:r>
                            <a:rPr lang="en-AU" i="1"/>
                            <m:t>×</m:t>
                          </m:r>
                          <m:f>
                            <m:fPr>
                              <m:ctrlPr>
                                <a:rPr lang="pt-PT" i="1"/>
                              </m:ctrlPr>
                            </m:fPr>
                            <m:num>
                              <m:r>
                                <a:rPr lang="en-AU" i="1"/>
                                <m:t>1</m:t>
                              </m:r>
                            </m:num>
                            <m:den>
                              <m:sSub>
                                <m:sSubPr>
                                  <m:ctrlPr>
                                    <a:rPr lang="pt-PT" i="1"/>
                                  </m:ctrlPr>
                                </m:sSubPr>
                                <m:e>
                                  <m:r>
                                    <a:rPr lang="en-AU" i="1"/>
                                    <m:t>𝜌</m:t>
                                  </m:r>
                                </m:e>
                                <m:sub>
                                  <m:r>
                                    <a:rPr lang="en-AU" i="1"/>
                                    <m:t>𝑤𝑊</m:t>
                                  </m:r>
                                </m:sub>
                              </m:sSub>
                              <m:r>
                                <a:rPr lang="en-AU" i="1"/>
                                <m:t>−</m:t>
                              </m:r>
                              <m:sSub>
                                <m:sSubPr>
                                  <m:ctrlPr>
                                    <a:rPr lang="pt-PT" i="1"/>
                                  </m:ctrlPr>
                                </m:sSubPr>
                                <m:e>
                                  <m:r>
                                    <a:rPr lang="en-AU" i="1"/>
                                    <m:t>𝜌</m:t>
                                  </m:r>
                                </m:e>
                                <m:sub>
                                  <m:r>
                                    <a:rPr lang="en-AU" i="1"/>
                                    <m:t>𝐴</m:t>
                                  </m:r>
                                </m:sub>
                              </m:sSub>
                            </m:den>
                          </m:f>
                          <m:r>
                            <a:rPr lang="en-AU" i="1"/>
                            <m:t>×</m:t>
                          </m:r>
                          <m:d>
                            <m:dPr>
                              <m:ctrlPr>
                                <a:rPr lang="pt-PT" i="1"/>
                              </m:ctrlPr>
                            </m:dPr>
                            <m:e>
                              <m:r>
                                <a:rPr lang="en-AU" i="1"/>
                                <m:t>1−</m:t>
                              </m:r>
                              <m:f>
                                <m:fPr>
                                  <m:ctrlPr>
                                    <a:rPr lang="pt-PT" i="1"/>
                                  </m:ctrlPr>
                                </m:fPr>
                                <m:num>
                                  <m:sSub>
                                    <m:sSubPr>
                                      <m:ctrlPr>
                                        <a:rPr lang="pt-PT" i="1"/>
                                      </m:ctrlPr>
                                    </m:sSubPr>
                                    <m:e>
                                      <m:r>
                                        <a:rPr lang="en-AU" i="1"/>
                                        <m:t>𝜌</m:t>
                                      </m:r>
                                    </m:e>
                                    <m:sub>
                                      <m:r>
                                        <a:rPr lang="en-AU" i="1"/>
                                        <m:t>𝐴</m:t>
                                      </m:r>
                                    </m:sub>
                                  </m:sSub>
                                </m:num>
                                <m:den>
                                  <m:sSub>
                                    <m:sSubPr>
                                      <m:ctrlPr>
                                        <a:rPr lang="pt-PT" i="1"/>
                                      </m:ctrlPr>
                                    </m:sSubPr>
                                    <m:e>
                                      <m:r>
                                        <a:rPr lang="en-AU" i="1"/>
                                        <m:t>𝜌</m:t>
                                      </m:r>
                                    </m:e>
                                    <m:sub>
                                      <m:r>
                                        <a:rPr lang="en-AU" i="1"/>
                                        <m:t>𝐵</m:t>
                                      </m:r>
                                    </m:sub>
                                  </m:sSub>
                                </m:den>
                              </m:f>
                            </m:e>
                          </m:d>
                          <m:r>
                            <a:rPr lang="en-AU" i="1"/>
                            <m:t>×</m:t>
                          </m:r>
                          <m:d>
                            <m:dPr>
                              <m:begChr m:val="["/>
                              <m:endChr m:val="]"/>
                              <m:ctrlPr>
                                <a:rPr lang="pt-PT" i="1"/>
                              </m:ctrlPr>
                            </m:dPr>
                            <m:e>
                              <m:r>
                                <a:rPr lang="en-AU" i="1"/>
                                <m:t>1−</m:t>
                              </m:r>
                              <m:r>
                                <a:rPr lang="en-AU" i="1"/>
                                <m:t>𝛾</m:t>
                              </m:r>
                              <m:d>
                                <m:dPr>
                                  <m:ctrlPr>
                                    <a:rPr lang="pt-PT" i="1"/>
                                  </m:ctrlPr>
                                </m:dPr>
                                <m:e>
                                  <m:r>
                                    <a:rPr lang="en-AU" i="1"/>
                                    <m:t>𝑇</m:t>
                                  </m:r>
                                  <m:r>
                                    <a:rPr lang="en-AU" i="1"/>
                                    <m:t>−20</m:t>
                                  </m:r>
                                </m:e>
                              </m:d>
                            </m:e>
                          </m:d>
                        </m:e>
                      </m:d>
                      <m:r>
                        <a:rPr lang="en-AU" i="1"/>
                        <m:t>+</m:t>
                      </m:r>
                      <m:sSub>
                        <m:sSubPr>
                          <m:ctrlPr>
                            <a:rPr lang="pt-PT" i="1"/>
                          </m:ctrlPr>
                        </m:sSubPr>
                        <m:e>
                          <m:r>
                            <a:rPr lang="en-AU" i="1"/>
                            <m:t>𝛿</m:t>
                          </m:r>
                        </m:e>
                        <m:sub>
                          <m:r>
                            <a:rPr lang="en-AU" i="1"/>
                            <m:t>𝑒𝑣𝑎𝑝</m:t>
                          </m:r>
                        </m:sub>
                      </m:sSub>
                    </m:oMath>
                  </m:oMathPara>
                </a14:m>
                <a:endParaRPr lang="pt-PT" dirty="0"/>
              </a:p>
            </p:txBody>
          </p:sp>
        </mc:Choice>
        <mc:Fallback>
          <p:sp>
            <p:nvSpPr>
              <p:cNvPr id="2" name="Rectângulo 1"/>
              <p:cNvSpPr>
                <a:spLocks noRot="1" noChangeAspect="1" noMove="1" noResize="1" noEditPoints="1" noAdjustHandles="1" noChangeArrowheads="1" noChangeShapeType="1" noTextEdit="1"/>
              </p:cNvSpPr>
              <p:nvPr/>
            </p:nvSpPr>
            <p:spPr>
              <a:xfrm>
                <a:off x="306768" y="5573489"/>
                <a:ext cx="8730699" cy="810735"/>
              </a:xfrm>
              <a:prstGeom prst="rect">
                <a:avLst/>
              </a:prstGeom>
              <a:blipFill rotWithShape="1">
                <a:blip r:embed="rId3"/>
                <a:stretch>
                  <a:fillRect/>
                </a:stretch>
              </a:blipFill>
            </p:spPr>
            <p:txBody>
              <a:bodyPr/>
              <a:lstStyle/>
              <a:p>
                <a:r>
                  <a:rPr lang="pt-PT">
                    <a:noFill/>
                  </a:rPr>
                  <a:t> </a:t>
                </a:r>
              </a:p>
            </p:txBody>
          </p:sp>
        </mc:Fallback>
      </mc:AlternateContent>
    </p:spTree>
    <p:extLst>
      <p:ext uri="{BB962C8B-B14F-4D97-AF65-F5344CB8AC3E}">
        <p14:creationId xmlns:p14="http://schemas.microsoft.com/office/powerpoint/2010/main" val="333604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16b16a7-de2f-47cc-9eaa-991bdb9199e1">IPQDOC-493-44111</_dlc_DocId>
    <_dlc_DocIdUrl xmlns="716b16a7-de2f-47cc-9eaa-991bdb9199e1">
      <Url>http://ipq1sapp01:9999/DMET/UMCA/AMVP/_layouts/DocIdRedir.aspx?ID=IPQDOC-493-44111</Url>
      <Description>IPQDOC-493-44111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A74BB58EBABEB0498AFD4ABBECB9B1C0" ma:contentTypeVersion="4" ma:contentTypeDescription="Criar um novo documento." ma:contentTypeScope="" ma:versionID="2a7b2dac59aeada0b15a5fad58fc1b3b">
  <xsd:schema xmlns:xsd="http://www.w3.org/2001/XMLSchema" xmlns:xs="http://www.w3.org/2001/XMLSchema" xmlns:p="http://schemas.microsoft.com/office/2006/metadata/properties" xmlns:ns2="716b16a7-de2f-47cc-9eaa-991bdb9199e1" targetNamespace="http://schemas.microsoft.com/office/2006/metadata/properties" ma:root="true" ma:fieldsID="b6f2a426b6149898afcc24684ec03f47" ns2:_="">
    <xsd:import namespace="716b16a7-de2f-47cc-9eaa-991bdb9199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b16a7-de2f-47cc-9eaa-991bdb9199e1" elementFormDefault="qualified">
    <xsd:import namespace="http://schemas.microsoft.com/office/2006/documentManagement/types"/>
    <xsd:import namespace="http://schemas.microsoft.com/office/infopath/2007/PartnerControls"/>
    <xsd:element name="_dlc_DocId" ma:index="8" nillable="true" ma:displayName="Valor do ID do Documento" ma:description="O valor do ID do documento atribuído a este item." ma:internalName="_dlc_DocId" ma:readOnly="true">
      <xsd:simpleType>
        <xsd:restriction base="dms:Text"/>
      </xsd:simpleType>
    </xsd:element>
    <xsd:element name="_dlc_DocIdUrl" ma:index="9" nillable="true" ma:displayName="ID do Documento" ma:description="Ligaçã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451FA-4BD8-488C-8052-E64D7EEDB5E4}"/>
</file>

<file path=customXml/itemProps2.xml><?xml version="1.0" encoding="utf-8"?>
<ds:datastoreItem xmlns:ds="http://schemas.openxmlformats.org/officeDocument/2006/customXml" ds:itemID="{90DA9492-8B6F-4E79-A2F5-F7D4103CA0A3}"/>
</file>

<file path=customXml/itemProps3.xml><?xml version="1.0" encoding="utf-8"?>
<ds:datastoreItem xmlns:ds="http://schemas.openxmlformats.org/officeDocument/2006/customXml" ds:itemID="{69122EE7-024F-4380-AF2C-BB81624D07F0}"/>
</file>

<file path=customXml/itemProps4.xml><?xml version="1.0" encoding="utf-8"?>
<ds:datastoreItem xmlns:ds="http://schemas.openxmlformats.org/officeDocument/2006/customXml" ds:itemID="{4B942926-C64D-4D24-AB98-B3686CB4EB1D}"/>
</file>

<file path=docProps/app.xml><?xml version="1.0" encoding="utf-8"?>
<Properties xmlns="http://schemas.openxmlformats.org/officeDocument/2006/extended-properties" xmlns:vt="http://schemas.openxmlformats.org/officeDocument/2006/docPropsVTypes">
  <TotalTime>4171</TotalTime>
  <Words>1235</Words>
  <Application>Microsoft Office PowerPoint</Application>
  <PresentationFormat>Apresentação no Ecrã (4:3)</PresentationFormat>
  <Paragraphs>170</Paragraphs>
  <Slides>16</Slides>
  <Notes>0</Notes>
  <HiddenSlides>0</HiddenSlides>
  <MMClips>0</MMClips>
  <ScaleCrop>false</ScaleCrop>
  <HeadingPairs>
    <vt:vector size="4" baseType="variant">
      <vt:variant>
        <vt:lpstr>Tema</vt:lpstr>
      </vt:variant>
      <vt:variant>
        <vt:i4>1</vt:i4>
      </vt:variant>
      <vt:variant>
        <vt:lpstr>Títulos dos diapositivos</vt:lpstr>
      </vt:variant>
      <vt:variant>
        <vt:i4>16</vt:i4>
      </vt:variant>
    </vt:vector>
  </HeadingPairs>
  <TitlesOfParts>
    <vt:vector size="17" baseType="lpstr">
      <vt:lpstr>Tema do Office</vt:lpstr>
      <vt:lpstr>Apresentação do PowerPoint</vt:lpstr>
      <vt:lpstr>Resume</vt:lpstr>
      <vt:lpstr>Introduction</vt:lpstr>
      <vt:lpstr>MeDD Outcome</vt:lpstr>
      <vt:lpstr>MeDD Outcome</vt:lpstr>
      <vt:lpstr>EMPIR – 15SIP03- HLT07</vt:lpstr>
      <vt:lpstr>EMPIR – 15SIP03- HLT07</vt:lpstr>
      <vt:lpstr>Calibration Method - Gravimetry</vt:lpstr>
      <vt:lpstr>Calibration of syringe pumps</vt:lpstr>
      <vt:lpstr>Calibration procedure</vt:lpstr>
      <vt:lpstr>Results</vt:lpstr>
      <vt:lpstr>Uncertainty calculation</vt:lpstr>
      <vt:lpstr>Improvement on the ISO Standards</vt:lpstr>
      <vt:lpstr>Improvement on the ISO Standards</vt:lpstr>
      <vt:lpstr>Conclusions</vt:lpstr>
      <vt:lpstr>Apresentação do PowerPoint</vt:lpstr>
    </vt:vector>
  </TitlesOfParts>
  <Company>IPQ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Isabel maria pereira silva</dc:creator>
  <cp:lastModifiedBy>Elsa Batista</cp:lastModifiedBy>
  <cp:revision>400</cp:revision>
  <cp:lastPrinted>2013-05-13T21:04:34Z</cp:lastPrinted>
  <dcterms:created xsi:type="dcterms:W3CDTF">2010-04-21T11:54:18Z</dcterms:created>
  <dcterms:modified xsi:type="dcterms:W3CDTF">2016-09-16T13:11:42Z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0x010100A74BB58EBABEB0498AFD4ABBECB9B1C0</vt:lpwstr>
  </property>
  <property fmtid="{D5CDD505-2E9C-101B-9397-08002B2CF9AE}" pid="3" name="_dlc_DocIdItemGuid">
    <vt:lpwstr>1b4eeef8-88de-4552-8eaa-16574a6087a9</vt:lpwstr>
  </property>
</Properties>
</file>